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39CE7-DA1E-4A2A-978C-669E8F5BB9BB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6D85A-D3C9-4922-A54B-519D3324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0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BCA3039E-D9D9-4F4C-A978-08088D0C465B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39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54E7BA1-53F8-4487-B22B-12182005CE82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72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19D1C4E5-7616-4896-A800-CD0F535422ED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61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D2DE7D5-7847-4512-8709-1B8DFE0BC9A9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55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78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0280435A-9D2F-4187-BD0D-8D28BF433DF0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54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9993A9A6-65CE-4461-A1A8-22387950766E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4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A73DCE2-D6EE-412F-97D9-9685BFB24454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45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1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637129E-C81B-4475-848E-BAB1794F9D3F}" type="slidenum">
              <a:rPr lang="en-US" altLang="en-US" sz="1200">
                <a:solidFill>
                  <a:schemeClr val="tx1"/>
                </a:solidFill>
              </a:rPr>
              <a:pPr eaLnBrk="1" hangingPunct="1"/>
              <a:t>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46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0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426806F-7E42-47B6-989C-EE78C26CFD2B}" type="slidenum">
              <a:rPr lang="en-US" altLang="en-US" sz="1200">
                <a:solidFill>
                  <a:schemeClr val="tx1"/>
                </a:solidFill>
              </a:rPr>
              <a:pPr eaLnBrk="1" hangingPunct="1"/>
              <a:t>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47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07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426806F-7E42-47B6-989C-EE78C26CFD2B}" type="slidenum">
              <a:rPr lang="en-US" altLang="en-US" sz="1200">
                <a:solidFill>
                  <a:schemeClr val="tx1"/>
                </a:solidFill>
              </a:rPr>
              <a:pPr eaLnBrk="1" hangingPunct="1"/>
              <a:t>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47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33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1B1A5650-971D-4535-8A66-C3BF6FC10191}" type="slidenum">
              <a:rPr lang="en-US" altLang="en-US" sz="1200">
                <a:solidFill>
                  <a:schemeClr val="tx1"/>
                </a:solidFill>
              </a:rPr>
              <a:pPr eaLnBrk="1" hangingPunct="1"/>
              <a:t>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40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404A673-D453-451B-B471-F2613875CB8E}" type="slidenum">
              <a:rPr lang="en-US" altLang="en-US" sz="1200">
                <a:solidFill>
                  <a:schemeClr val="tx1"/>
                </a:solidFill>
              </a:rPr>
              <a:pPr eaLnBrk="1" hangingPunct="1"/>
              <a:t>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50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14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9B1A6A8C-3248-4002-BF77-07DB9CBA02C4}" type="slidenum">
              <a:rPr lang="en-US" altLang="en-US" sz="1200">
                <a:solidFill>
                  <a:schemeClr val="tx1"/>
                </a:solidFill>
              </a:rPr>
              <a:pPr eaLnBrk="1" hangingPunct="1"/>
              <a:t>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5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6F5353F-59D7-4AC0-ADB1-E17DFC5A8B5D}" type="slidenum">
              <a:rPr lang="en-US" altLang="en-US" sz="1200">
                <a:solidFill>
                  <a:schemeClr val="tx1"/>
                </a:solidFill>
              </a:rPr>
              <a:pPr eaLnBrk="1" hangingPunct="1"/>
              <a:t>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39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66F-44CA-4E6F-B410-E94DB44DA796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E3BA-B893-41A6-8853-BABA73CF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66F-44CA-4E6F-B410-E94DB44DA796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E3BA-B893-41A6-8853-BABA73CF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1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66F-44CA-4E6F-B410-E94DB44DA796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E3BA-B893-41A6-8853-BABA73CF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1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66F-44CA-4E6F-B410-E94DB44DA796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E3BA-B893-41A6-8853-BABA73CF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66F-44CA-4E6F-B410-E94DB44DA796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E3BA-B893-41A6-8853-BABA73CF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66F-44CA-4E6F-B410-E94DB44DA796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E3BA-B893-41A6-8853-BABA73CF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8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66F-44CA-4E6F-B410-E94DB44DA796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E3BA-B893-41A6-8853-BABA73CF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7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66F-44CA-4E6F-B410-E94DB44DA796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E3BA-B893-41A6-8853-BABA73CF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4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66F-44CA-4E6F-B410-E94DB44DA796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E3BA-B893-41A6-8853-BABA73CF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30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66F-44CA-4E6F-B410-E94DB44DA796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E3BA-B893-41A6-8853-BABA73CF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2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66F-44CA-4E6F-B410-E94DB44DA796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E3BA-B893-41A6-8853-BABA73CF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1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8D66F-44CA-4E6F-B410-E94DB44DA796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E3BA-B893-41A6-8853-BABA73CF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5.jpeg"/><Relationship Id="rId3" Type="http://schemas.openxmlformats.org/officeDocument/2006/relationships/tags" Target="../tags/tag14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13.jpeg"/><Relationship Id="rId2" Type="http://schemas.openxmlformats.org/officeDocument/2006/relationships/tags" Target="../tags/tag13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2.jpeg"/><Relationship Id="rId5" Type="http://schemas.openxmlformats.org/officeDocument/2006/relationships/tags" Target="../tags/tag16.xml"/><Relationship Id="rId10" Type="http://schemas.openxmlformats.org/officeDocument/2006/relationships/image" Target="../media/image14.jpeg"/><Relationship Id="rId4" Type="http://schemas.openxmlformats.org/officeDocument/2006/relationships/tags" Target="../tags/tag15.xml"/><Relationship Id="rId9" Type="http://schemas.openxmlformats.org/officeDocument/2006/relationships/image" Target="../media/image18.emf"/><Relationship Id="rId1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9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9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9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jpeg"/><Relationship Id="rId3" Type="http://schemas.openxmlformats.org/officeDocument/2006/relationships/tags" Target="../tags/tag21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13.jpeg"/><Relationship Id="rId2" Type="http://schemas.openxmlformats.org/officeDocument/2006/relationships/tags" Target="../tags/tag20.xml"/><Relationship Id="rId16" Type="http://schemas.openxmlformats.org/officeDocument/2006/relationships/image" Target="../media/image25.jpeg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2.jpeg"/><Relationship Id="rId5" Type="http://schemas.openxmlformats.org/officeDocument/2006/relationships/tags" Target="../tags/tag23.xml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4" Type="http://schemas.openxmlformats.org/officeDocument/2006/relationships/tags" Target="../tags/tag22.xml"/><Relationship Id="rId9" Type="http://schemas.openxmlformats.org/officeDocument/2006/relationships/image" Target="../media/image23.emf"/><Relationship Id="rId1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5.jpeg"/><Relationship Id="rId3" Type="http://schemas.openxmlformats.org/officeDocument/2006/relationships/tags" Target="../tags/tag7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3.jpeg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2.jpeg"/><Relationship Id="rId5" Type="http://schemas.openxmlformats.org/officeDocument/2006/relationships/tags" Target="../tags/tag9.xml"/><Relationship Id="rId10" Type="http://schemas.openxmlformats.org/officeDocument/2006/relationships/image" Target="../media/image9.jpeg"/><Relationship Id="rId4" Type="http://schemas.openxmlformats.org/officeDocument/2006/relationships/tags" Target="../tags/tag8.xml"/><Relationship Id="rId9" Type="http://schemas.openxmlformats.org/officeDocument/2006/relationships/image" Target="../media/image11.emf"/><Relationship Id="rId1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5.jpeg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14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6 Menu</a:t>
            </a:r>
          </a:p>
        </p:txBody>
      </p:sp>
      <p:pic>
        <p:nvPicPr>
          <p:cNvPr id="115715" name="Picture 3" descr="Lesson Menu H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841376"/>
            <a:ext cx="2349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590800" y="1493838"/>
            <a:ext cx="7583488" cy="370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14500" indent="-17145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539D"/>
                </a:solidFill>
                <a:hlinkClick r:id="" action="ppaction://noaction"/>
              </a:rPr>
              <a:t>Five-Minute Check (over Lesson 2-5)</a:t>
            </a:r>
            <a:endParaRPr lang="en-US" altLang="en-US" b="1">
              <a:solidFill>
                <a:srgbClr val="00539D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539D"/>
                </a:solidFill>
                <a:hlinkClick r:id="" action="ppaction://noaction"/>
              </a:rPr>
              <a:t>Main Ideas and Vocabulary</a:t>
            </a:r>
            <a:endParaRPr lang="en-US" altLang="en-US" b="1">
              <a:solidFill>
                <a:srgbClr val="00539D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539D"/>
                </a:solidFill>
                <a:hlinkClick r:id="" action="ppaction://noaction"/>
              </a:rPr>
              <a:t>Concept Summary: Properties of Real Numbers</a:t>
            </a:r>
            <a:endParaRPr lang="en-US" altLang="en-US" b="1">
              <a:solidFill>
                <a:srgbClr val="00539D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539D"/>
                </a:solidFill>
                <a:hlinkClick r:id="" action="ppaction://noaction"/>
              </a:rPr>
              <a:t>Example 1: Verify Algebraic Relationships</a:t>
            </a:r>
            <a:endParaRPr lang="en-US" altLang="en-US" b="1">
              <a:solidFill>
                <a:srgbClr val="00539D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539D"/>
                </a:solidFill>
                <a:hlinkClick r:id="" action="ppaction://noaction"/>
              </a:rPr>
              <a:t>Example 2: Write a Two-Column Proof</a:t>
            </a:r>
            <a:endParaRPr lang="en-US" altLang="en-US" b="1">
              <a:solidFill>
                <a:srgbClr val="00539D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539D"/>
                </a:solidFill>
                <a:hlinkClick r:id="" action="ppaction://noaction"/>
              </a:rPr>
              <a:t>Example 3: Standardized Test Example: Justify Geometric Relationships</a:t>
            </a:r>
            <a:endParaRPr lang="en-US" altLang="en-US" b="1">
              <a:solidFill>
                <a:srgbClr val="00539D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539D"/>
                </a:solidFill>
                <a:hlinkClick r:id="" action="ppaction://noaction"/>
              </a:rPr>
              <a:t>Example 4: Geometric Proof</a:t>
            </a:r>
            <a:endParaRPr lang="en-US" altLang="en-US" b="1">
              <a:solidFill>
                <a:srgbClr val="00539D"/>
              </a:solidFill>
            </a:endParaRPr>
          </a:p>
        </p:txBody>
      </p:sp>
      <p:pic>
        <p:nvPicPr>
          <p:cNvPr id="115717" name="Picture 5" descr="Math NAV-BKD2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9"/>
            <a:ext cx="461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Picture 6" descr="Math NAV-BKD2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9232901" y="6465889"/>
            <a:ext cx="461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9" name="Picture 7" descr="LH_2-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1914687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PQuestion"/>
          <p:cNvSpPr>
            <a:spLocks noGrp="1" noChangeArrowheads="1"/>
          </p:cNvSpPr>
          <p:nvPr>
            <p:ph type="title"/>
          </p:nvPr>
        </p:nvSpPr>
        <p:spPr>
          <a:xfrm>
            <a:off x="2447925" y="6924675"/>
            <a:ext cx="8229600" cy="274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Lesson 6 CYP2</a:t>
            </a:r>
          </a:p>
        </p:txBody>
      </p:sp>
      <p:sp>
        <p:nvSpPr>
          <p:cNvPr id="12493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7848600" y="3962400"/>
            <a:ext cx="1447800" cy="15240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en-US" alt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>
                <a:solidFill>
                  <a:schemeClr val="bg1"/>
                </a:solidFill>
              </a:rPr>
              <a:t>D</a:t>
            </a:r>
          </a:p>
        </p:txBody>
      </p:sp>
      <p:graphicFrame>
        <p:nvGraphicFramePr>
          <p:cNvPr id="138244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829425" y="2667000"/>
          <a:ext cx="3378200" cy="296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hart" r:id="rId8" imgW="4686367" imgH="4114800" progId="MSGraph.Chart.8">
                  <p:embed followColorScheme="full"/>
                </p:oleObj>
              </mc:Choice>
              <mc:Fallback>
                <p:oleObj name="Chart" r:id="rId8" imgW="4686367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9425" y="2667000"/>
                        <a:ext cx="3378200" cy="296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5" name="Oval 5"/>
          <p:cNvSpPr>
            <a:spLocks noChangeArrowheads="1"/>
          </p:cNvSpPr>
          <p:nvPr/>
        </p:nvSpPr>
        <p:spPr bwMode="auto">
          <a:xfrm>
            <a:off x="2462213" y="2462213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8246" name="TPAnswers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38401" y="1524000"/>
            <a:ext cx="4752975" cy="340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A.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Distributive Property</a:t>
            </a:r>
          </a:p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B.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Multiplication Property</a:t>
            </a:r>
          </a:p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C.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Division Property</a:t>
            </a:r>
          </a:p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D.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Symmetric Property</a:t>
            </a:r>
          </a:p>
        </p:txBody>
      </p:sp>
      <p:pic>
        <p:nvPicPr>
          <p:cNvPr id="124935" name="Picture 9" descr="Example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6" name="Picture 10" descr="CheckPoint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5802314"/>
            <a:ext cx="13462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7" name="Picture 11" descr="CheckProgres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711201"/>
            <a:ext cx="4038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8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9" name="Picture 13" descr="LH_2-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2409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38244" grpId="0" animBg="0"/>
      <p:bldP spid="138245" grpId="0" animBg="1"/>
      <p:bldP spid="13824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6 Ex3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2057400" y="4572001"/>
            <a:ext cx="80772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539D"/>
                </a:solidFill>
              </a:rPr>
              <a:t>Read the Test Item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Determine whether the statements are true based on the given information.</a:t>
            </a:r>
          </a:p>
        </p:txBody>
      </p:sp>
      <p:pic>
        <p:nvPicPr>
          <p:cNvPr id="125956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7" name="Picture 11" descr="LH_2-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5883275" y="874714"/>
            <a:ext cx="4605338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</a:rPr>
              <a:t>Justify Geometric Relationships</a:t>
            </a:r>
          </a:p>
        </p:txBody>
      </p:sp>
      <p:pic>
        <p:nvPicPr>
          <p:cNvPr id="139272" name="Picture 8" descr="Example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9293" name="Group 29"/>
          <p:cNvGrpSpPr>
            <a:grpSpLocks/>
          </p:cNvGrpSpPr>
          <p:nvPr/>
        </p:nvGrpSpPr>
        <p:grpSpPr bwMode="auto">
          <a:xfrm>
            <a:off x="2400300" y="1466850"/>
            <a:ext cx="8091488" cy="2890838"/>
            <a:chOff x="552" y="924"/>
            <a:chExt cx="5097" cy="1821"/>
          </a:xfrm>
        </p:grpSpPr>
        <p:sp>
          <p:nvSpPr>
            <p:cNvPr id="125962" name="Text Box 14"/>
            <p:cNvSpPr txBox="1">
              <a:spLocks noChangeArrowheads="1"/>
            </p:cNvSpPr>
            <p:nvPr/>
          </p:nvSpPr>
          <p:spPr bwMode="auto">
            <a:xfrm>
              <a:off x="552" y="2454"/>
              <a:ext cx="50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FFFFFF"/>
                </a:buClr>
              </a:pPr>
              <a:r>
                <a:rPr lang="en-US" altLang="en-US" b="1">
                  <a:solidFill>
                    <a:srgbClr val="00539D"/>
                  </a:solidFill>
                </a:rPr>
                <a:t>A</a:t>
              </a:r>
              <a:r>
                <a:rPr lang="en-US" altLang="en-US">
                  <a:solidFill>
                    <a:schemeClr val="tx1"/>
                  </a:solidFill>
                </a:rPr>
                <a:t>  I only         </a:t>
              </a:r>
              <a:r>
                <a:rPr lang="en-US" altLang="en-US" b="1">
                  <a:solidFill>
                    <a:srgbClr val="00539D"/>
                  </a:solidFill>
                </a:rPr>
                <a:t>B</a:t>
              </a:r>
              <a:r>
                <a:rPr lang="en-US" altLang="en-US">
                  <a:solidFill>
                    <a:schemeClr val="tx1"/>
                  </a:solidFill>
                </a:rPr>
                <a:t>  I and II         </a:t>
              </a:r>
              <a:r>
                <a:rPr lang="en-US" altLang="en-US" b="1">
                  <a:solidFill>
                    <a:srgbClr val="00539D"/>
                  </a:solidFill>
                </a:rPr>
                <a:t>C</a:t>
              </a:r>
              <a:r>
                <a:rPr lang="en-US" altLang="en-US">
                  <a:solidFill>
                    <a:schemeClr val="tx1"/>
                  </a:solidFill>
                </a:rPr>
                <a:t>  I and III         </a:t>
              </a:r>
              <a:r>
                <a:rPr lang="en-US" altLang="en-US" b="1">
                  <a:solidFill>
                    <a:srgbClr val="00539D"/>
                  </a:solidFill>
                </a:rPr>
                <a:t>D</a:t>
              </a:r>
              <a:r>
                <a:rPr lang="en-US" altLang="en-US">
                  <a:solidFill>
                    <a:schemeClr val="tx1"/>
                  </a:solidFill>
                </a:rPr>
                <a:t> I, II, and III</a:t>
              </a:r>
            </a:p>
          </p:txBody>
        </p:sp>
        <p:sp>
          <p:nvSpPr>
            <p:cNvPr id="125963" name="Rectangle 18"/>
            <p:cNvSpPr>
              <a:spLocks noChangeArrowheads="1"/>
            </p:cNvSpPr>
            <p:nvPr/>
          </p:nvSpPr>
          <p:spPr bwMode="auto">
            <a:xfrm>
              <a:off x="552" y="1554"/>
              <a:ext cx="4958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40005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40005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40005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40005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40005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40005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40005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40005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40005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buClr>
                  <a:srgbClr val="FFFFFF"/>
                </a:buClr>
              </a:pPr>
              <a:r>
                <a:rPr lang="en-US" altLang="en-US" b="1">
                  <a:solidFill>
                    <a:srgbClr val="00539D"/>
                  </a:solidFill>
                </a:rPr>
                <a:t>I	</a:t>
              </a:r>
              <a:r>
                <a:rPr lang="en-US" altLang="en-US" b="1" i="1">
                  <a:solidFill>
                    <a:srgbClr val="00539D"/>
                  </a:solidFill>
                </a:rPr>
                <a:t>GH</a:t>
              </a:r>
              <a:r>
                <a:rPr lang="en-US" altLang="en-US" b="1">
                  <a:solidFill>
                    <a:srgbClr val="00539D"/>
                  </a:solidFill>
                </a:rPr>
                <a:t> + </a:t>
              </a:r>
              <a:r>
                <a:rPr lang="en-US" altLang="en-US" b="1" i="1">
                  <a:solidFill>
                    <a:srgbClr val="00539D"/>
                  </a:solidFill>
                </a:rPr>
                <a:t>JK</a:t>
              </a:r>
              <a:r>
                <a:rPr lang="en-US" altLang="en-US" b="1">
                  <a:solidFill>
                    <a:srgbClr val="00539D"/>
                  </a:solidFill>
                </a:rPr>
                <a:t> = </a:t>
              </a:r>
              <a:r>
                <a:rPr lang="en-US" altLang="en-US" b="1" i="1">
                  <a:solidFill>
                    <a:srgbClr val="00539D"/>
                  </a:solidFill>
                </a:rPr>
                <a:t>RP</a:t>
              </a:r>
            </a:p>
            <a:p>
              <a:pPr eaLnBrk="1" hangingPunct="1">
                <a:buClr>
                  <a:srgbClr val="FFFFFF"/>
                </a:buClr>
              </a:pPr>
              <a:r>
                <a:rPr lang="en-US" altLang="en-US" b="1">
                  <a:solidFill>
                    <a:srgbClr val="00539D"/>
                  </a:solidFill>
                </a:rPr>
                <a:t>II	</a:t>
              </a:r>
              <a:r>
                <a:rPr lang="en-US" altLang="en-US" b="1" i="1">
                  <a:solidFill>
                    <a:srgbClr val="00539D"/>
                  </a:solidFill>
                </a:rPr>
                <a:t>PR</a:t>
              </a:r>
              <a:r>
                <a:rPr lang="en-US" altLang="en-US" b="1">
                  <a:solidFill>
                    <a:srgbClr val="00539D"/>
                  </a:solidFill>
                </a:rPr>
                <a:t> = </a:t>
              </a:r>
              <a:r>
                <a:rPr lang="en-US" altLang="en-US" b="1" i="1">
                  <a:solidFill>
                    <a:srgbClr val="00539D"/>
                  </a:solidFill>
                </a:rPr>
                <a:t>TS</a:t>
              </a:r>
            </a:p>
            <a:p>
              <a:pPr eaLnBrk="1" hangingPunct="1">
                <a:buClr>
                  <a:srgbClr val="FFFFFF"/>
                </a:buClr>
              </a:pPr>
              <a:r>
                <a:rPr lang="en-US" altLang="en-US" b="1">
                  <a:solidFill>
                    <a:srgbClr val="00539D"/>
                  </a:solidFill>
                </a:rPr>
                <a:t>III	</a:t>
              </a:r>
              <a:r>
                <a:rPr lang="en-US" altLang="en-US" b="1" i="1">
                  <a:solidFill>
                    <a:srgbClr val="00539D"/>
                  </a:solidFill>
                </a:rPr>
                <a:t>GH</a:t>
              </a:r>
              <a:r>
                <a:rPr lang="en-US" altLang="en-US" b="1">
                  <a:solidFill>
                    <a:srgbClr val="00539D"/>
                  </a:solidFill>
                </a:rPr>
                <a:t> + </a:t>
              </a:r>
              <a:r>
                <a:rPr lang="en-US" altLang="en-US" b="1" i="1">
                  <a:solidFill>
                    <a:srgbClr val="00539D"/>
                  </a:solidFill>
                </a:rPr>
                <a:t>JK</a:t>
              </a:r>
              <a:r>
                <a:rPr lang="en-US" altLang="en-US" b="1">
                  <a:solidFill>
                    <a:srgbClr val="00539D"/>
                  </a:solidFill>
                </a:rPr>
                <a:t> = </a:t>
              </a:r>
              <a:r>
                <a:rPr lang="en-US" altLang="en-US" b="1" i="1">
                  <a:solidFill>
                    <a:srgbClr val="00539D"/>
                  </a:solidFill>
                </a:rPr>
                <a:t>ST</a:t>
              </a:r>
              <a:r>
                <a:rPr lang="en-US" altLang="en-US" b="1">
                  <a:solidFill>
                    <a:srgbClr val="00539D"/>
                  </a:solidFill>
                </a:rPr>
                <a:t> + </a:t>
              </a:r>
              <a:r>
                <a:rPr lang="en-US" altLang="en-US" b="1" i="1">
                  <a:solidFill>
                    <a:srgbClr val="00539D"/>
                  </a:solidFill>
                </a:rPr>
                <a:t>RP</a:t>
              </a:r>
              <a:endParaRPr lang="en-US" altLang="en-US" b="1">
                <a:solidFill>
                  <a:srgbClr val="00539D"/>
                </a:solidFill>
              </a:endParaRPr>
            </a:p>
          </p:txBody>
        </p:sp>
        <p:pic>
          <p:nvPicPr>
            <p:cNvPr id="125964" name="Picture 26" descr="GEO_9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924"/>
              <a:ext cx="4322" cy="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9294" name="Picture 30" descr="StdTestE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711200"/>
            <a:ext cx="407193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84749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9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9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 build="p" autoUpdateAnimBg="0"/>
      <p:bldP spid="13927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6 Ex3</a:t>
            </a: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2400301" y="1503364"/>
            <a:ext cx="7705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Solve the Test Item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2057400" y="2028826"/>
            <a:ext cx="807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539D"/>
                </a:solidFill>
              </a:rPr>
              <a:t>Statement I:</a:t>
            </a:r>
          </a:p>
        </p:txBody>
      </p:sp>
      <p:pic>
        <p:nvPicPr>
          <p:cNvPr id="126981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2" name="Picture 11" descr="LH_2-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3" name="Picture 8" descr="Example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03" name="Picture 15" descr="GEO_9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" b="45316"/>
          <a:stretch>
            <a:fillRect/>
          </a:stretch>
        </p:blipFill>
        <p:spPr bwMode="auto">
          <a:xfrm>
            <a:off x="2471738" y="2476501"/>
            <a:ext cx="78152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2057400" y="4772026"/>
            <a:ext cx="807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539D"/>
                </a:solidFill>
              </a:rPr>
              <a:t>Statement II:</a:t>
            </a:r>
          </a:p>
        </p:txBody>
      </p:sp>
      <p:grpSp>
        <p:nvGrpSpPr>
          <p:cNvPr id="140307" name="Group 19"/>
          <p:cNvGrpSpPr>
            <a:grpSpLocks/>
          </p:cNvGrpSpPr>
          <p:nvPr/>
        </p:nvGrpSpPr>
        <p:grpSpPr bwMode="auto">
          <a:xfrm>
            <a:off x="2462214" y="5191125"/>
            <a:ext cx="7577137" cy="1360488"/>
            <a:chOff x="591" y="3270"/>
            <a:chExt cx="4773" cy="857"/>
          </a:xfrm>
        </p:grpSpPr>
        <p:pic>
          <p:nvPicPr>
            <p:cNvPr id="126989" name="Picture 16" descr="GEO_9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299" r="6136" b="10062"/>
            <a:stretch>
              <a:fillRect/>
            </a:stretch>
          </p:blipFill>
          <p:spPr bwMode="auto">
            <a:xfrm>
              <a:off x="591" y="3270"/>
              <a:ext cx="4773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90" name="Picture 17" descr="GEO_9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339" r="87198"/>
            <a:stretch>
              <a:fillRect/>
            </a:stretch>
          </p:blipFill>
          <p:spPr bwMode="auto">
            <a:xfrm>
              <a:off x="591" y="3900"/>
              <a:ext cx="651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6987" name="Text Box 23"/>
          <p:cNvSpPr txBox="1">
            <a:spLocks noChangeArrowheads="1"/>
          </p:cNvSpPr>
          <p:nvPr/>
        </p:nvSpPr>
        <p:spPr bwMode="auto">
          <a:xfrm>
            <a:off x="5883275" y="874714"/>
            <a:ext cx="4605338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</a:rPr>
              <a:t>Justify Geometric Relationships</a:t>
            </a:r>
          </a:p>
        </p:txBody>
      </p:sp>
      <p:pic>
        <p:nvPicPr>
          <p:cNvPr id="126988" name="Picture 24" descr="StdTestE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711200"/>
            <a:ext cx="407193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92167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0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 build="p" autoUpdateAnimBg="0" advAuto="0"/>
      <p:bldP spid="140294" grpId="0" build="p" autoUpdateAnimBg="0"/>
      <p:bldP spid="14030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6 Ex3</a:t>
            </a:r>
          </a:p>
        </p:txBody>
      </p:sp>
      <p:sp>
        <p:nvSpPr>
          <p:cNvPr id="377859" name="Rectangle 3"/>
          <p:cNvSpPr>
            <a:spLocks noChangeArrowheads="1"/>
          </p:cNvSpPr>
          <p:nvPr/>
        </p:nvSpPr>
        <p:spPr bwMode="auto">
          <a:xfrm>
            <a:off x="2400301" y="1503364"/>
            <a:ext cx="7705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539D"/>
                </a:solidFill>
              </a:rPr>
              <a:t>Statement III</a:t>
            </a:r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2047875" y="1971675"/>
            <a:ext cx="8077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If </a:t>
            </a:r>
            <a:r>
              <a:rPr lang="en-US" altLang="en-US" i="1"/>
              <a:t>GH</a:t>
            </a:r>
            <a:r>
              <a:rPr lang="en-US" altLang="en-US"/>
              <a:t> + </a:t>
            </a:r>
            <a:r>
              <a:rPr lang="en-US" altLang="en-US" i="1"/>
              <a:t>JK</a:t>
            </a:r>
            <a:r>
              <a:rPr lang="en-US" altLang="en-US"/>
              <a:t> = </a:t>
            </a:r>
            <a:r>
              <a:rPr lang="en-US" altLang="en-US" i="1"/>
              <a:t>ST</a:t>
            </a:r>
            <a:r>
              <a:rPr lang="en-US" altLang="en-US"/>
              <a:t>, then </a:t>
            </a:r>
            <a:r>
              <a:rPr lang="en-US" altLang="en-US" i="1"/>
              <a:t>GH</a:t>
            </a:r>
            <a:r>
              <a:rPr lang="en-US" altLang="en-US"/>
              <a:t> + </a:t>
            </a:r>
            <a:r>
              <a:rPr lang="en-US" altLang="en-US" i="1"/>
              <a:t>JK</a:t>
            </a:r>
            <a:r>
              <a:rPr lang="en-US" altLang="en-US"/>
              <a:t> </a:t>
            </a:r>
            <a:r>
              <a:rPr lang="en-US" altLang="en-US">
                <a:sym typeface="Symbol" panose="05050102010706020507" pitchFamily="18" charset="2"/>
              </a:rPr>
              <a:t> </a:t>
            </a:r>
            <a:r>
              <a:rPr lang="en-US" altLang="en-US" i="1">
                <a:sym typeface="Symbol" panose="05050102010706020507" pitchFamily="18" charset="2"/>
              </a:rPr>
              <a:t>ST</a:t>
            </a:r>
            <a:r>
              <a:rPr lang="en-US" altLang="en-US">
                <a:sym typeface="Symbol" panose="05050102010706020507" pitchFamily="18" charset="2"/>
              </a:rPr>
              <a:t> + </a:t>
            </a:r>
            <a:r>
              <a:rPr lang="en-US" altLang="en-US" i="1">
                <a:sym typeface="Symbol" panose="05050102010706020507" pitchFamily="18" charset="2"/>
              </a:rPr>
              <a:t>RP</a:t>
            </a:r>
            <a:r>
              <a:rPr lang="en-US" altLang="en-US">
                <a:sym typeface="Symbol" panose="05050102010706020507" pitchFamily="18" charset="2"/>
              </a:rPr>
              <a:t>. Statement III is not true.</a:t>
            </a:r>
          </a:p>
          <a:p>
            <a:pPr eaLnBrk="1" hangingPunct="1"/>
            <a:endParaRPr lang="en-US" altLang="en-US">
              <a:sym typeface="Symbol" panose="05050102010706020507" pitchFamily="18" charset="2"/>
            </a:endParaRPr>
          </a:p>
          <a:p>
            <a:pPr eaLnBrk="1" hangingPunct="1"/>
            <a:endParaRPr lang="en-US" altLang="en-US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>
                <a:sym typeface="Symbol" panose="05050102010706020507" pitchFamily="18" charset="2"/>
              </a:rPr>
              <a:t>Because Statements I and II only are true, choice B is correct.</a:t>
            </a:r>
          </a:p>
        </p:txBody>
      </p:sp>
      <p:sp>
        <p:nvSpPr>
          <p:cNvPr id="377861" name="Rectangle 5"/>
          <p:cNvSpPr>
            <a:spLocks noChangeArrowheads="1"/>
          </p:cNvSpPr>
          <p:nvPr/>
        </p:nvSpPr>
        <p:spPr bwMode="auto">
          <a:xfrm>
            <a:off x="2057400" y="4781551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943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FFFFFF"/>
              </a:buClr>
            </a:pPr>
            <a:r>
              <a:rPr lang="en-US" altLang="en-US" b="1">
                <a:solidFill>
                  <a:srgbClr val="00539D"/>
                </a:solidFill>
              </a:rPr>
              <a:t>Answer:</a:t>
            </a:r>
            <a:r>
              <a:rPr lang="en-US" altLang="en-US">
                <a:solidFill>
                  <a:srgbClr val="E01B22"/>
                </a:solidFill>
              </a:rPr>
              <a:t> 	B</a:t>
            </a:r>
          </a:p>
        </p:txBody>
      </p:sp>
      <p:pic>
        <p:nvPicPr>
          <p:cNvPr id="128006" name="Picture 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7" name="Picture 7" descr="LH_2-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8" name="Picture 10" descr="Example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9" name="Text Box 14"/>
          <p:cNvSpPr txBox="1">
            <a:spLocks noChangeArrowheads="1"/>
          </p:cNvSpPr>
          <p:nvPr/>
        </p:nvSpPr>
        <p:spPr bwMode="auto">
          <a:xfrm>
            <a:off x="5883275" y="874714"/>
            <a:ext cx="4605338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</a:rPr>
              <a:t>Justify Geometric Relationships</a:t>
            </a:r>
          </a:p>
        </p:txBody>
      </p:sp>
      <p:pic>
        <p:nvPicPr>
          <p:cNvPr id="128010" name="Picture 15" descr="StdTestE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711200"/>
            <a:ext cx="407193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77466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 autoUpdateAnimBg="0" advAuto="0"/>
      <p:bldP spid="377860" grpId="0" build="p" autoUpdateAnimBg="0"/>
      <p:bldP spid="37786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8153400" y="3733800"/>
            <a:ext cx="1447800" cy="15240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en-US" alt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29027" name="TPQuestion"/>
          <p:cNvSpPr>
            <a:spLocks noGrp="1" noChangeArrowheads="1"/>
          </p:cNvSpPr>
          <p:nvPr>
            <p:ph type="title"/>
          </p:nvPr>
        </p:nvSpPr>
        <p:spPr>
          <a:xfrm>
            <a:off x="2447925" y="6924675"/>
            <a:ext cx="8229600" cy="274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Lesson 6 CYP3</a:t>
            </a:r>
          </a:p>
        </p:txBody>
      </p:sp>
      <p:graphicFrame>
        <p:nvGraphicFramePr>
          <p:cNvPr id="141316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8058150" y="3783014"/>
          <a:ext cx="2286000" cy="200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hart" r:id="rId8" imgW="4686367" imgH="4114800" progId="MSGraph.Chart.8">
                  <p:embed followColorScheme="full"/>
                </p:oleObj>
              </mc:Choice>
              <mc:Fallback>
                <p:oleObj name="Chart" r:id="rId8" imgW="4686367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8150" y="3783014"/>
                        <a:ext cx="2286000" cy="200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7" name="Oval 5"/>
          <p:cNvSpPr>
            <a:spLocks noChangeArrowheads="1"/>
          </p:cNvSpPr>
          <p:nvPr/>
        </p:nvSpPr>
        <p:spPr bwMode="auto">
          <a:xfrm>
            <a:off x="2471738" y="603408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318" name="TPAnswers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38400" y="5257801"/>
            <a:ext cx="3676650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tabLst>
                <a:tab pos="1828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tabLst>
                <a:tab pos="1828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tabLst>
                <a:tab pos="1828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tabLst>
                <a:tab pos="1828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tabLst>
                <a:tab pos="1828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828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828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828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828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A.   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I only	</a:t>
            </a: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B.  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I and II</a:t>
            </a:r>
          </a:p>
          <a:p>
            <a:pPr eaLnBrk="1" hangingPunct="1"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C.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I and III	</a:t>
            </a: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D.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  II and III</a:t>
            </a:r>
          </a:p>
        </p:txBody>
      </p:sp>
      <p:pic>
        <p:nvPicPr>
          <p:cNvPr id="141320" name="Picture 8" descr="Example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2" name="Picture 10" descr="CheckPoint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5802314"/>
            <a:ext cx="13462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11" descr="CheckProgres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711201"/>
            <a:ext cx="4038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4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5" name="Picture 13" descr="LH_2-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6" name="Picture 14" descr="GEO_10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1546226"/>
            <a:ext cx="72675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8" name="Picture 16" descr="GEO02-01-0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6" y="3810001"/>
            <a:ext cx="5027613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9191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41316" grpId="0" animBg="0"/>
      <p:bldP spid="141317" grpId="0" animBg="1"/>
      <p:bldP spid="14131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23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6 MI/Vocab</a:t>
            </a:r>
          </a:p>
        </p:txBody>
      </p:sp>
      <p:pic>
        <p:nvPicPr>
          <p:cNvPr id="116739" name="Picture 8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1" name="Picture 9" descr="Vocab He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1" y="2584451"/>
            <a:ext cx="35290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2581276" y="3230564"/>
            <a:ext cx="3819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1313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deductive argument</a:t>
            </a:r>
          </a:p>
        </p:txBody>
      </p:sp>
      <p:sp>
        <p:nvSpPr>
          <p:cNvPr id="131083" name="Rectangle 11"/>
          <p:cNvSpPr>
            <a:spLocks noChangeArrowheads="1"/>
          </p:cNvSpPr>
          <p:nvPr/>
        </p:nvSpPr>
        <p:spPr bwMode="auto">
          <a:xfrm>
            <a:off x="2581276" y="3713164"/>
            <a:ext cx="3895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1313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two-column proof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formal proof</a:t>
            </a:r>
          </a:p>
        </p:txBody>
      </p:sp>
      <p:sp>
        <p:nvSpPr>
          <p:cNvPr id="131084" name="Rectangle 12"/>
          <p:cNvSpPr>
            <a:spLocks noChangeArrowheads="1"/>
          </p:cNvSpPr>
          <p:nvPr/>
        </p:nvSpPr>
        <p:spPr bwMode="auto">
          <a:xfrm>
            <a:off x="2581276" y="1500189"/>
            <a:ext cx="7553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Use algebra to write two-column proofs.</a:t>
            </a:r>
          </a:p>
        </p:txBody>
      </p:sp>
      <p:pic>
        <p:nvPicPr>
          <p:cNvPr id="131085" name="Picture 13" descr="Main Idea He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842964"/>
            <a:ext cx="352901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86" name="Rectangle 14"/>
          <p:cNvSpPr>
            <a:spLocks noChangeArrowheads="1"/>
          </p:cNvSpPr>
          <p:nvPr/>
        </p:nvSpPr>
        <p:spPr bwMode="auto">
          <a:xfrm>
            <a:off x="2581276" y="1979614"/>
            <a:ext cx="7553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Use properties of equality in geometry proofs.</a:t>
            </a:r>
          </a:p>
        </p:txBody>
      </p:sp>
      <p:pic>
        <p:nvPicPr>
          <p:cNvPr id="116746" name="Picture 15" descr="LH_2-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47386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1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1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1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2" grpId="0" autoUpdateAnimBg="0"/>
      <p:bldP spid="131083" grpId="0" build="p" autoUpdateAnimBg="0"/>
      <p:bldP spid="131084" grpId="0" build="p" autoUpdateAnimBg="0" advAuto="0"/>
      <p:bldP spid="131086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6 CS1</a:t>
            </a:r>
          </a:p>
        </p:txBody>
      </p:sp>
      <p:pic>
        <p:nvPicPr>
          <p:cNvPr id="117763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4" name="Picture 11" descr="LH_2-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2" name="Picture 12" descr="KC_P_1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4" y="1303338"/>
            <a:ext cx="8135937" cy="494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97073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6 Ex1</a:t>
            </a:r>
          </a:p>
        </p:txBody>
      </p:sp>
      <p:pic>
        <p:nvPicPr>
          <p:cNvPr id="272387" name="Picture 3" descr="Exam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88" name="Picture 4" descr="EXAMPLEhe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701676"/>
            <a:ext cx="213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4030664" y="731988"/>
            <a:ext cx="5037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</a:rPr>
              <a:t>Verify Algebraic Relationships</a:t>
            </a:r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2400301" y="1503364"/>
            <a:ext cx="7705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Solve 2(5 – 3</a:t>
            </a:r>
            <a:r>
              <a:rPr lang="en-US" altLang="en-US" b="1" i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 b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 – 4(</a:t>
            </a:r>
            <a:r>
              <a:rPr lang="en-US" altLang="en-US" b="1" i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 b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+ 7) = 92.</a:t>
            </a:r>
          </a:p>
        </p:txBody>
      </p:sp>
      <p:sp>
        <p:nvSpPr>
          <p:cNvPr id="272391" name="Text Box 7"/>
          <p:cNvSpPr txBox="1">
            <a:spLocks noChangeArrowheads="1"/>
          </p:cNvSpPr>
          <p:nvPr/>
        </p:nvSpPr>
        <p:spPr bwMode="auto">
          <a:xfrm>
            <a:off x="2057400" y="2286000"/>
            <a:ext cx="83439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eaLnBrk="0" hangingPunct="0">
              <a:tabLst>
                <a:tab pos="3086100" algn="r"/>
                <a:tab pos="3200400" algn="l"/>
                <a:tab pos="3486150" algn="l"/>
                <a:tab pos="5029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tabLst>
                <a:tab pos="3086100" algn="r"/>
                <a:tab pos="3200400" algn="l"/>
                <a:tab pos="3486150" algn="l"/>
                <a:tab pos="5029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tabLst>
                <a:tab pos="3086100" algn="r"/>
                <a:tab pos="3200400" algn="l"/>
                <a:tab pos="3486150" algn="l"/>
                <a:tab pos="5029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tabLst>
                <a:tab pos="3086100" algn="r"/>
                <a:tab pos="3200400" algn="l"/>
                <a:tab pos="3486150" algn="l"/>
                <a:tab pos="5029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tabLst>
                <a:tab pos="3086100" algn="r"/>
                <a:tab pos="3200400" algn="l"/>
                <a:tab pos="3486150" algn="l"/>
                <a:tab pos="5029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3086100" algn="r"/>
                <a:tab pos="3200400" algn="l"/>
                <a:tab pos="3486150" algn="l"/>
                <a:tab pos="5029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3086100" algn="r"/>
                <a:tab pos="3200400" algn="l"/>
                <a:tab pos="3486150" algn="l"/>
                <a:tab pos="5029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3086100" algn="r"/>
                <a:tab pos="3200400" algn="l"/>
                <a:tab pos="3486150" algn="l"/>
                <a:tab pos="5029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3086100" algn="r"/>
                <a:tab pos="3200400" algn="l"/>
                <a:tab pos="3486150" algn="l"/>
                <a:tab pos="5029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50000"/>
              </a:spcAft>
              <a:buClr>
                <a:srgbClr val="FFFFFF"/>
              </a:buClr>
            </a:pP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Algebraic Steps				Properties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Clr>
                <a:srgbClr val="FFFFFF"/>
              </a:buClr>
            </a:pP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2(5 – 3</a:t>
            </a:r>
            <a:r>
              <a:rPr lang="en-US" altLang="en-US" i="1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 – 4(</a:t>
            </a:r>
            <a:r>
              <a:rPr lang="en-US" altLang="en-US" i="1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+ 7)	=	92	Original equation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Clr>
                <a:srgbClr val="FFFFFF"/>
              </a:buClr>
            </a:pP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10 – 6</a:t>
            </a:r>
            <a:r>
              <a:rPr lang="en-US" altLang="en-US" i="1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– 4</a:t>
            </a:r>
            <a:r>
              <a:rPr lang="en-US" altLang="en-US" i="1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– 28	=	92	Distributive Property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Clr>
                <a:srgbClr val="FFFFFF"/>
              </a:buClr>
            </a:pP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–18 – 10</a:t>
            </a:r>
            <a:r>
              <a:rPr lang="en-US" altLang="en-US" i="1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=	92	Substitution Property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Clr>
                <a:srgbClr val="FFFFFF"/>
              </a:buClr>
            </a:pP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–18 – 10</a:t>
            </a:r>
            <a:r>
              <a:rPr lang="en-US" altLang="en-US" i="1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+ 18</a:t>
            </a:r>
            <a:r>
              <a:rPr lang="en-US" altLang="en-US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=	92 + 18	Addition Property</a:t>
            </a:r>
          </a:p>
        </p:txBody>
      </p:sp>
      <p:pic>
        <p:nvPicPr>
          <p:cNvPr id="118792" name="Picture 9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3" name="Picture 10" descr="LH_2-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6538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7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2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2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2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2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2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2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9" grpId="0" autoUpdateAnimBg="0"/>
      <p:bldP spid="272390" grpId="0" build="p" autoUpdateAnimBg="0" advAuto="0"/>
      <p:bldP spid="27239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6 Ex1</a:t>
            </a:r>
          </a:p>
        </p:txBody>
      </p:sp>
      <p:pic>
        <p:nvPicPr>
          <p:cNvPr id="272387" name="Picture 3" descr="Exam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88" name="Picture 4" descr="EXAMPLEhe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701676"/>
            <a:ext cx="213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4030664" y="731988"/>
            <a:ext cx="5037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</a:rPr>
              <a:t>Verify Algebraic Relationships</a:t>
            </a:r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2400301" y="1503364"/>
            <a:ext cx="7705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Solve 2(5 – 3</a:t>
            </a:r>
            <a:r>
              <a:rPr lang="en-US" altLang="en-US" b="1" i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 b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 – 4(</a:t>
            </a:r>
            <a:r>
              <a:rPr lang="en-US" altLang="en-US" b="1" i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 b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+ 7) = 92.</a:t>
            </a:r>
          </a:p>
        </p:txBody>
      </p:sp>
      <p:sp>
        <p:nvSpPr>
          <p:cNvPr id="272391" name="Text Box 7"/>
          <p:cNvSpPr txBox="1">
            <a:spLocks noChangeArrowheads="1"/>
          </p:cNvSpPr>
          <p:nvPr/>
        </p:nvSpPr>
        <p:spPr bwMode="auto">
          <a:xfrm>
            <a:off x="2057400" y="2286000"/>
            <a:ext cx="83439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eaLnBrk="0" hangingPunct="0">
              <a:tabLst>
                <a:tab pos="3086100" algn="r"/>
                <a:tab pos="3200400" algn="l"/>
                <a:tab pos="3486150" algn="l"/>
                <a:tab pos="5029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tabLst>
                <a:tab pos="3086100" algn="r"/>
                <a:tab pos="3200400" algn="l"/>
                <a:tab pos="3486150" algn="l"/>
                <a:tab pos="5029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tabLst>
                <a:tab pos="3086100" algn="r"/>
                <a:tab pos="3200400" algn="l"/>
                <a:tab pos="3486150" algn="l"/>
                <a:tab pos="5029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tabLst>
                <a:tab pos="3086100" algn="r"/>
                <a:tab pos="3200400" algn="l"/>
                <a:tab pos="3486150" algn="l"/>
                <a:tab pos="5029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tabLst>
                <a:tab pos="3086100" algn="r"/>
                <a:tab pos="3200400" algn="l"/>
                <a:tab pos="3486150" algn="l"/>
                <a:tab pos="5029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3086100" algn="r"/>
                <a:tab pos="3200400" algn="l"/>
                <a:tab pos="3486150" algn="l"/>
                <a:tab pos="5029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3086100" algn="r"/>
                <a:tab pos="3200400" algn="l"/>
                <a:tab pos="3486150" algn="l"/>
                <a:tab pos="5029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3086100" algn="r"/>
                <a:tab pos="3200400" algn="l"/>
                <a:tab pos="3486150" algn="l"/>
                <a:tab pos="5029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3086100" algn="r"/>
                <a:tab pos="3200400" algn="l"/>
                <a:tab pos="3486150" algn="l"/>
                <a:tab pos="5029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50000"/>
              </a:spcAft>
              <a:buClr>
                <a:srgbClr val="FFFFFF"/>
              </a:buClr>
            </a:pP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Algebraic Steps				Properties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Clr>
                <a:srgbClr val="FFFFFF"/>
              </a:buClr>
            </a:pP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2(5 – 3</a:t>
            </a:r>
            <a:r>
              <a:rPr lang="en-US" altLang="en-US" i="1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 – 4(</a:t>
            </a:r>
            <a:r>
              <a:rPr lang="en-US" altLang="en-US" i="1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+ 7)	=	92	Original equation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Clr>
                <a:srgbClr val="FFFFFF"/>
              </a:buClr>
            </a:pP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10 – 6</a:t>
            </a:r>
            <a:r>
              <a:rPr lang="en-US" altLang="en-US" i="1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– 4</a:t>
            </a:r>
            <a:r>
              <a:rPr lang="en-US" altLang="en-US" i="1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– 28	=	92	Distributive Property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Clr>
                <a:srgbClr val="FFFFFF"/>
              </a:buClr>
            </a:pP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–18 – 10</a:t>
            </a:r>
            <a:r>
              <a:rPr lang="en-US" altLang="en-US" i="1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=	92	Substitution Property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Clr>
                <a:srgbClr val="FFFFFF"/>
              </a:buClr>
            </a:pP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–18 – 10</a:t>
            </a:r>
            <a:r>
              <a:rPr lang="en-US" altLang="en-US" i="1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+ 18</a:t>
            </a:r>
            <a:r>
              <a:rPr lang="en-US" altLang="en-US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=	92 + 18	Addition Property</a:t>
            </a:r>
          </a:p>
        </p:txBody>
      </p:sp>
      <p:pic>
        <p:nvPicPr>
          <p:cNvPr id="118792" name="Picture 9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3" name="Picture 10" descr="LH_2-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94068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7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2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2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2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2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2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2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9" grpId="0" autoUpdateAnimBg="0"/>
      <p:bldP spid="272390" grpId="0" build="p" autoUpdateAnimBg="0" advAuto="0"/>
      <p:bldP spid="27239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8686800" y="4495800"/>
            <a:ext cx="1447800" cy="15240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20835" name="TPQuestion"/>
          <p:cNvSpPr>
            <a:spLocks noGrp="1" noChangeArrowheads="1"/>
          </p:cNvSpPr>
          <p:nvPr>
            <p:ph type="title"/>
          </p:nvPr>
        </p:nvSpPr>
        <p:spPr>
          <a:xfrm>
            <a:off x="2447925" y="6924675"/>
            <a:ext cx="8229600" cy="274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Lesson 6 CYP1</a:t>
            </a:r>
          </a:p>
        </p:txBody>
      </p:sp>
      <p:graphicFrame>
        <p:nvGraphicFramePr>
          <p:cNvPr id="135172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7191376" y="2430463"/>
          <a:ext cx="2860675" cy="321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76" y="2430463"/>
                        <a:ext cx="2860675" cy="321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3" name="Oval 5"/>
          <p:cNvSpPr>
            <a:spLocks noChangeArrowheads="1"/>
          </p:cNvSpPr>
          <p:nvPr/>
        </p:nvSpPr>
        <p:spPr bwMode="auto">
          <a:xfrm>
            <a:off x="2462213" y="502443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174" name="TPAnswers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38401" y="2209800"/>
            <a:ext cx="2790825" cy="340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A.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</a:t>
            </a:r>
            <a:r>
              <a:rPr lang="pt-BR" altLang="en-US" b="1" i="1">
                <a:solidFill>
                  <a:schemeClr val="tx1"/>
                </a:solidFill>
                <a:sym typeface="Symbol" panose="05050102010706020507" pitchFamily="18" charset="2"/>
              </a:rPr>
              <a:t>a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 = 12</a:t>
            </a:r>
          </a:p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B.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</a:t>
            </a:r>
            <a:r>
              <a:rPr lang="pt-BR" altLang="en-US" b="1" i="1">
                <a:solidFill>
                  <a:schemeClr val="tx1"/>
                </a:solidFill>
                <a:sym typeface="Symbol" panose="05050102010706020507" pitchFamily="18" charset="2"/>
              </a:rPr>
              <a:t>a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 = –37</a:t>
            </a:r>
          </a:p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C.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</a:t>
            </a:r>
            <a:r>
              <a:rPr lang="pt-BR" altLang="en-US" b="1" i="1">
                <a:solidFill>
                  <a:schemeClr val="tx1"/>
                </a:solidFill>
                <a:sym typeface="Symbol" panose="05050102010706020507" pitchFamily="18" charset="2"/>
              </a:rPr>
              <a:t>a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 = –7</a:t>
            </a:r>
          </a:p>
          <a:p>
            <a:pPr eaLnBrk="1" hangingPunct="1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altLang="en-US" b="1">
                <a:solidFill>
                  <a:srgbClr val="00539D"/>
                </a:solidFill>
                <a:sym typeface="Symbol" panose="05050102010706020507" pitchFamily="18" charset="2"/>
              </a:rPr>
              <a:t>D.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	</a:t>
            </a:r>
            <a:r>
              <a:rPr lang="pt-BR" altLang="en-US" b="1" i="1">
                <a:solidFill>
                  <a:schemeClr val="tx1"/>
                </a:solidFill>
                <a:sym typeface="Symbol" panose="05050102010706020507" pitchFamily="18" charset="2"/>
              </a:rPr>
              <a:t>a</a:t>
            </a:r>
            <a:r>
              <a:rPr lang="pt-BR" altLang="en-US" b="1">
                <a:solidFill>
                  <a:schemeClr val="tx1"/>
                </a:solidFill>
                <a:sym typeface="Symbol" panose="05050102010706020507" pitchFamily="18" charset="2"/>
              </a:rPr>
              <a:t> = 7</a:t>
            </a:r>
          </a:p>
        </p:txBody>
      </p:sp>
      <p:sp>
        <p:nvSpPr>
          <p:cNvPr id="135175" name="TPQuestion"/>
          <p:cNvSpPr>
            <a:spLocks noChangeArrowheads="1"/>
          </p:cNvSpPr>
          <p:nvPr/>
        </p:nvSpPr>
        <p:spPr bwMode="auto">
          <a:xfrm>
            <a:off x="2057400" y="1504951"/>
            <a:ext cx="8172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Solve –3(</a:t>
            </a:r>
            <a:r>
              <a:rPr lang="en-US" altLang="en-US" b="1" i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 b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+ 3) + 5(3 – </a:t>
            </a:r>
            <a:r>
              <a:rPr lang="en-US" altLang="en-US" b="1" i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 b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 = –50.</a:t>
            </a:r>
          </a:p>
        </p:txBody>
      </p:sp>
      <p:pic>
        <p:nvPicPr>
          <p:cNvPr id="135177" name="Picture 9" descr="Example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1" name="Picture 10" descr="CheckPoint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5802314"/>
            <a:ext cx="13462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9" name="Picture 11" descr="CheckProgres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711201"/>
            <a:ext cx="4038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3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4" name="Picture 13" descr="LH_2-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805863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35172" grpId="0" animBg="0"/>
      <p:bldP spid="135173" grpId="0" animBg="1"/>
      <p:bldP spid="135174" grpId="0" autoUpdateAnimBg="0"/>
      <p:bldP spid="13517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6 Ex2</a:t>
            </a:r>
          </a:p>
        </p:txBody>
      </p:sp>
      <p:pic>
        <p:nvPicPr>
          <p:cNvPr id="136195" name="Picture 3" descr="EXAMPLEh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701676"/>
            <a:ext cx="213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4030664" y="731988"/>
            <a:ext cx="5037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01B22"/>
                </a:solidFill>
              </a:rPr>
              <a:t>Write a Two-Column Proof</a:t>
            </a:r>
          </a:p>
        </p:txBody>
      </p:sp>
      <p:pic>
        <p:nvPicPr>
          <p:cNvPr id="136200" name="Picture 8" descr="Exampl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2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3" name="Picture 11" descr="LH_2-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6252" name="Group 60"/>
          <p:cNvGrpSpPr>
            <a:grpSpLocks/>
          </p:cNvGrpSpPr>
          <p:nvPr/>
        </p:nvGrpSpPr>
        <p:grpSpPr bwMode="auto">
          <a:xfrm>
            <a:off x="2428876" y="1346200"/>
            <a:ext cx="7705725" cy="768350"/>
            <a:chOff x="570" y="848"/>
            <a:chExt cx="4854" cy="484"/>
          </a:xfrm>
        </p:grpSpPr>
        <p:sp>
          <p:nvSpPr>
            <p:cNvPr id="121894" name="Rectangle 5"/>
            <p:cNvSpPr>
              <a:spLocks noChangeArrowheads="1"/>
            </p:cNvSpPr>
            <p:nvPr/>
          </p:nvSpPr>
          <p:spPr bwMode="auto">
            <a:xfrm>
              <a:off x="570" y="965"/>
              <a:ext cx="485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 b="1">
                  <a:solidFill>
                    <a:srgbClr val="00539D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Write a two-column proof. If</a:t>
              </a:r>
              <a:endParaRPr lang="en-US" altLang="en-US" sz="220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21895" name="Picture 12" descr="GEO_9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073"/>
            <a:stretch>
              <a:fillRect/>
            </a:stretch>
          </p:blipFill>
          <p:spPr bwMode="auto">
            <a:xfrm>
              <a:off x="3053" y="848"/>
              <a:ext cx="1883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6245" name="Group 53"/>
          <p:cNvGrpSpPr>
            <a:grpSpLocks/>
          </p:cNvGrpSpPr>
          <p:nvPr/>
        </p:nvGrpSpPr>
        <p:grpSpPr bwMode="auto">
          <a:xfrm>
            <a:off x="2409826" y="2455864"/>
            <a:ext cx="7343775" cy="720725"/>
            <a:chOff x="558" y="1547"/>
            <a:chExt cx="4626" cy="454"/>
          </a:xfrm>
        </p:grpSpPr>
        <p:pic>
          <p:nvPicPr>
            <p:cNvPr id="121891" name="Picture 13" descr="GEO_9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18" r="52812" b="52072"/>
            <a:stretch>
              <a:fillRect/>
            </a:stretch>
          </p:blipFill>
          <p:spPr bwMode="auto">
            <a:xfrm>
              <a:off x="833" y="1547"/>
              <a:ext cx="812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892" name="Text Box 25"/>
            <p:cNvSpPr txBox="1">
              <a:spLocks noChangeArrowheads="1"/>
            </p:cNvSpPr>
            <p:nvPr/>
          </p:nvSpPr>
          <p:spPr bwMode="auto">
            <a:xfrm>
              <a:off x="2845" y="1660"/>
              <a:ext cx="233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buClr>
                  <a:srgbClr val="FFFFFF"/>
                </a:buClr>
              </a:pPr>
              <a:r>
                <a:rPr lang="en-US" altLang="en-US" sz="2000">
                  <a:solidFill>
                    <a:srgbClr val="00539D"/>
                  </a:solidFill>
                </a:rPr>
                <a:t>1.</a:t>
              </a:r>
              <a:r>
                <a:rPr lang="en-US" altLang="en-US" sz="2000">
                  <a:solidFill>
                    <a:schemeClr val="tx1"/>
                  </a:solidFill>
                </a:rPr>
                <a:t> Given</a:t>
              </a:r>
            </a:p>
          </p:txBody>
        </p:sp>
        <p:sp>
          <p:nvSpPr>
            <p:cNvPr id="121893" name="Text Box 26"/>
            <p:cNvSpPr txBox="1">
              <a:spLocks noChangeArrowheads="1"/>
            </p:cNvSpPr>
            <p:nvPr/>
          </p:nvSpPr>
          <p:spPr bwMode="auto">
            <a:xfrm>
              <a:off x="558" y="1662"/>
              <a:ext cx="461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buClr>
                  <a:srgbClr val="FFFFFF"/>
                </a:buClr>
              </a:pPr>
              <a:r>
                <a:rPr lang="en-US" altLang="en-US" sz="2000">
                  <a:solidFill>
                    <a:srgbClr val="00539D"/>
                  </a:solidFill>
                </a:rPr>
                <a:t>1. </a:t>
              </a:r>
            </a:p>
          </p:txBody>
        </p:sp>
      </p:grpSp>
      <p:grpSp>
        <p:nvGrpSpPr>
          <p:cNvPr id="136246" name="Group 54"/>
          <p:cNvGrpSpPr>
            <a:grpSpLocks/>
          </p:cNvGrpSpPr>
          <p:nvPr/>
        </p:nvGrpSpPr>
        <p:grpSpPr bwMode="auto">
          <a:xfrm>
            <a:off x="2409825" y="3132139"/>
            <a:ext cx="7893050" cy="776287"/>
            <a:chOff x="558" y="1973"/>
            <a:chExt cx="4972" cy="489"/>
          </a:xfrm>
        </p:grpSpPr>
        <p:pic>
          <p:nvPicPr>
            <p:cNvPr id="121888" name="Picture 14" descr="GEO_9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72" r="23593" b="24873"/>
            <a:stretch>
              <a:fillRect/>
            </a:stretch>
          </p:blipFill>
          <p:spPr bwMode="auto">
            <a:xfrm>
              <a:off x="833" y="1973"/>
              <a:ext cx="1324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889" name="Text Box 29"/>
            <p:cNvSpPr txBox="1">
              <a:spLocks noChangeArrowheads="1"/>
            </p:cNvSpPr>
            <p:nvPr/>
          </p:nvSpPr>
          <p:spPr bwMode="auto">
            <a:xfrm>
              <a:off x="558" y="2122"/>
              <a:ext cx="52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buClr>
                  <a:srgbClr val="FFFFFF"/>
                </a:buClr>
              </a:pPr>
              <a:r>
                <a:rPr lang="en-US" altLang="en-US" sz="2000">
                  <a:solidFill>
                    <a:srgbClr val="00539D"/>
                  </a:solidFill>
                </a:rPr>
                <a:t>2. </a:t>
              </a:r>
            </a:p>
          </p:txBody>
        </p:sp>
        <p:sp>
          <p:nvSpPr>
            <p:cNvPr id="121890" name="Text Box 30"/>
            <p:cNvSpPr txBox="1">
              <a:spLocks noChangeArrowheads="1"/>
            </p:cNvSpPr>
            <p:nvPr/>
          </p:nvSpPr>
          <p:spPr bwMode="auto">
            <a:xfrm>
              <a:off x="2845" y="2122"/>
              <a:ext cx="2685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buClr>
                  <a:srgbClr val="FFFFFF"/>
                </a:buClr>
              </a:pPr>
              <a:r>
                <a:rPr lang="en-US" altLang="en-US" sz="2000">
                  <a:solidFill>
                    <a:srgbClr val="00539D"/>
                  </a:solidFill>
                </a:rPr>
                <a:t>2.</a:t>
              </a:r>
              <a:r>
                <a:rPr lang="en-US" altLang="en-US" sz="2000">
                  <a:solidFill>
                    <a:schemeClr val="tx1"/>
                  </a:solidFill>
                </a:rPr>
                <a:t> Multiplication Property</a:t>
              </a:r>
            </a:p>
          </p:txBody>
        </p:sp>
      </p:grpSp>
      <p:grpSp>
        <p:nvGrpSpPr>
          <p:cNvPr id="136247" name="Group 55"/>
          <p:cNvGrpSpPr>
            <a:grpSpLocks/>
          </p:cNvGrpSpPr>
          <p:nvPr/>
        </p:nvGrpSpPr>
        <p:grpSpPr bwMode="auto">
          <a:xfrm>
            <a:off x="2409826" y="3930651"/>
            <a:ext cx="7343775" cy="473075"/>
            <a:chOff x="558" y="2476"/>
            <a:chExt cx="4626" cy="298"/>
          </a:xfrm>
        </p:grpSpPr>
        <p:sp>
          <p:nvSpPr>
            <p:cNvPr id="121886" name="Text Box 33"/>
            <p:cNvSpPr txBox="1">
              <a:spLocks noChangeArrowheads="1"/>
            </p:cNvSpPr>
            <p:nvPr/>
          </p:nvSpPr>
          <p:spPr bwMode="auto">
            <a:xfrm>
              <a:off x="558" y="2476"/>
              <a:ext cx="187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buClr>
                  <a:srgbClr val="FFFFFF"/>
                </a:buClr>
              </a:pPr>
              <a:r>
                <a:rPr lang="en-US" altLang="en-US" sz="2000">
                  <a:solidFill>
                    <a:srgbClr val="00539D"/>
                  </a:solidFill>
                </a:rPr>
                <a:t>3.  </a:t>
              </a:r>
              <a:r>
                <a:rPr lang="en-US" altLang="en-US" sz="2000">
                  <a:solidFill>
                    <a:schemeClr val="tx1"/>
                  </a:solidFill>
                </a:rPr>
                <a:t>7</a:t>
              </a:r>
              <a:r>
                <a:rPr lang="en-US" altLang="en-US" sz="2000" i="1">
                  <a:solidFill>
                    <a:schemeClr val="tx1"/>
                  </a:solidFill>
                </a:rPr>
                <a:t>d</a:t>
              </a:r>
              <a:r>
                <a:rPr lang="en-US" altLang="en-US" sz="2000">
                  <a:solidFill>
                    <a:schemeClr val="tx1"/>
                  </a:solidFill>
                </a:rPr>
                <a:t> + 3 = 24</a:t>
              </a:r>
              <a:r>
                <a:rPr lang="en-US" altLang="en-US" sz="2000">
                  <a:solidFill>
                    <a:srgbClr val="00539D"/>
                  </a:solidFill>
                </a:rPr>
                <a:t> </a:t>
              </a:r>
            </a:p>
          </p:txBody>
        </p:sp>
        <p:sp>
          <p:nvSpPr>
            <p:cNvPr id="121887" name="Text Box 34"/>
            <p:cNvSpPr txBox="1">
              <a:spLocks noChangeArrowheads="1"/>
            </p:cNvSpPr>
            <p:nvPr/>
          </p:nvSpPr>
          <p:spPr bwMode="auto">
            <a:xfrm>
              <a:off x="2845" y="2476"/>
              <a:ext cx="233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buClr>
                  <a:srgbClr val="FFFFFF"/>
                </a:buClr>
              </a:pPr>
              <a:r>
                <a:rPr lang="en-US" altLang="en-US" sz="2000">
                  <a:solidFill>
                    <a:srgbClr val="00539D"/>
                  </a:solidFill>
                </a:rPr>
                <a:t>3.</a:t>
              </a:r>
              <a:r>
                <a:rPr lang="en-US" altLang="en-US" sz="2000">
                  <a:solidFill>
                    <a:schemeClr val="tx1"/>
                  </a:solidFill>
                </a:rPr>
                <a:t> Substitution</a:t>
              </a:r>
            </a:p>
          </p:txBody>
        </p:sp>
      </p:grpSp>
      <p:grpSp>
        <p:nvGrpSpPr>
          <p:cNvPr id="136248" name="Group 56"/>
          <p:cNvGrpSpPr>
            <a:grpSpLocks/>
          </p:cNvGrpSpPr>
          <p:nvPr/>
        </p:nvGrpSpPr>
        <p:grpSpPr bwMode="auto">
          <a:xfrm>
            <a:off x="2409826" y="4425951"/>
            <a:ext cx="7343775" cy="473075"/>
            <a:chOff x="558" y="2788"/>
            <a:chExt cx="4626" cy="298"/>
          </a:xfrm>
        </p:grpSpPr>
        <p:sp>
          <p:nvSpPr>
            <p:cNvPr id="121884" name="Text Box 37"/>
            <p:cNvSpPr txBox="1">
              <a:spLocks noChangeArrowheads="1"/>
            </p:cNvSpPr>
            <p:nvPr/>
          </p:nvSpPr>
          <p:spPr bwMode="auto">
            <a:xfrm>
              <a:off x="558" y="2788"/>
              <a:ext cx="187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buClr>
                  <a:srgbClr val="FFFFFF"/>
                </a:buClr>
              </a:pPr>
              <a:r>
                <a:rPr lang="en-US" altLang="en-US" sz="2000">
                  <a:solidFill>
                    <a:srgbClr val="00539D"/>
                  </a:solidFill>
                </a:rPr>
                <a:t>4.  </a:t>
              </a:r>
              <a:r>
                <a:rPr lang="en-US" altLang="en-US" sz="2000">
                  <a:solidFill>
                    <a:schemeClr val="tx1"/>
                  </a:solidFill>
                </a:rPr>
                <a:t>7</a:t>
              </a:r>
              <a:r>
                <a:rPr lang="en-US" altLang="en-US" sz="2000" i="1">
                  <a:solidFill>
                    <a:schemeClr val="tx1"/>
                  </a:solidFill>
                </a:rPr>
                <a:t>d</a:t>
              </a:r>
              <a:r>
                <a:rPr lang="en-US" altLang="en-US" sz="2000">
                  <a:solidFill>
                    <a:schemeClr val="tx1"/>
                  </a:solidFill>
                </a:rPr>
                <a:t> + 3 – 3 = 24 – 3</a:t>
              </a:r>
              <a:endParaRPr lang="en-US" altLang="en-US" sz="2000">
                <a:solidFill>
                  <a:srgbClr val="00539D"/>
                </a:solidFill>
              </a:endParaRPr>
            </a:p>
          </p:txBody>
        </p:sp>
        <p:sp>
          <p:nvSpPr>
            <p:cNvPr id="121885" name="Text Box 38"/>
            <p:cNvSpPr txBox="1">
              <a:spLocks noChangeArrowheads="1"/>
            </p:cNvSpPr>
            <p:nvPr/>
          </p:nvSpPr>
          <p:spPr bwMode="auto">
            <a:xfrm>
              <a:off x="2845" y="2788"/>
              <a:ext cx="233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buClr>
                  <a:srgbClr val="FFFFFF"/>
                </a:buClr>
              </a:pPr>
              <a:r>
                <a:rPr lang="en-US" altLang="en-US" sz="2000">
                  <a:solidFill>
                    <a:srgbClr val="00539D"/>
                  </a:solidFill>
                </a:rPr>
                <a:t>4.</a:t>
              </a:r>
              <a:r>
                <a:rPr lang="en-US" altLang="en-US" sz="2000">
                  <a:solidFill>
                    <a:schemeClr val="tx1"/>
                  </a:solidFill>
                </a:rPr>
                <a:t> Subtraction Property</a:t>
              </a:r>
            </a:p>
          </p:txBody>
        </p:sp>
      </p:grpSp>
      <p:grpSp>
        <p:nvGrpSpPr>
          <p:cNvPr id="136249" name="Group 57"/>
          <p:cNvGrpSpPr>
            <a:grpSpLocks/>
          </p:cNvGrpSpPr>
          <p:nvPr/>
        </p:nvGrpSpPr>
        <p:grpSpPr bwMode="auto">
          <a:xfrm>
            <a:off x="2409826" y="4921251"/>
            <a:ext cx="7343775" cy="473075"/>
            <a:chOff x="558" y="3100"/>
            <a:chExt cx="4626" cy="298"/>
          </a:xfrm>
        </p:grpSpPr>
        <p:sp>
          <p:nvSpPr>
            <p:cNvPr id="121882" name="Text Box 41"/>
            <p:cNvSpPr txBox="1">
              <a:spLocks noChangeArrowheads="1"/>
            </p:cNvSpPr>
            <p:nvPr/>
          </p:nvSpPr>
          <p:spPr bwMode="auto">
            <a:xfrm>
              <a:off x="558" y="3100"/>
              <a:ext cx="187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buClr>
                  <a:srgbClr val="FFFFFF"/>
                </a:buClr>
              </a:pPr>
              <a:r>
                <a:rPr lang="en-US" altLang="en-US" sz="2000">
                  <a:solidFill>
                    <a:srgbClr val="00539D"/>
                  </a:solidFill>
                </a:rPr>
                <a:t>5.  </a:t>
              </a:r>
              <a:r>
                <a:rPr lang="en-US" altLang="en-US" sz="2000">
                  <a:solidFill>
                    <a:schemeClr val="tx1"/>
                  </a:solidFill>
                </a:rPr>
                <a:t>7</a:t>
              </a:r>
              <a:r>
                <a:rPr lang="en-US" altLang="en-US" sz="2000" i="1">
                  <a:solidFill>
                    <a:schemeClr val="tx1"/>
                  </a:solidFill>
                </a:rPr>
                <a:t>d</a:t>
              </a:r>
              <a:r>
                <a:rPr lang="en-US" altLang="en-US" sz="2000">
                  <a:solidFill>
                    <a:schemeClr val="tx1"/>
                  </a:solidFill>
                </a:rPr>
                <a:t> = 21</a:t>
              </a:r>
            </a:p>
          </p:txBody>
        </p:sp>
        <p:sp>
          <p:nvSpPr>
            <p:cNvPr id="121883" name="Text Box 42"/>
            <p:cNvSpPr txBox="1">
              <a:spLocks noChangeArrowheads="1"/>
            </p:cNvSpPr>
            <p:nvPr/>
          </p:nvSpPr>
          <p:spPr bwMode="auto">
            <a:xfrm>
              <a:off x="2845" y="3100"/>
              <a:ext cx="233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buClr>
                  <a:srgbClr val="FFFFFF"/>
                </a:buClr>
              </a:pPr>
              <a:r>
                <a:rPr lang="en-US" altLang="en-US" sz="2000">
                  <a:solidFill>
                    <a:srgbClr val="00539D"/>
                  </a:solidFill>
                </a:rPr>
                <a:t>5.</a:t>
              </a:r>
              <a:r>
                <a:rPr lang="en-US" altLang="en-US" sz="2000">
                  <a:solidFill>
                    <a:schemeClr val="tx1"/>
                  </a:solidFill>
                </a:rPr>
                <a:t> Substitution</a:t>
              </a:r>
            </a:p>
          </p:txBody>
        </p:sp>
      </p:grpSp>
      <p:grpSp>
        <p:nvGrpSpPr>
          <p:cNvPr id="136250" name="Group 58"/>
          <p:cNvGrpSpPr>
            <a:grpSpLocks/>
          </p:cNvGrpSpPr>
          <p:nvPr/>
        </p:nvGrpSpPr>
        <p:grpSpPr bwMode="auto">
          <a:xfrm>
            <a:off x="2409826" y="5349875"/>
            <a:ext cx="7343775" cy="692150"/>
            <a:chOff x="558" y="3370"/>
            <a:chExt cx="4626" cy="436"/>
          </a:xfrm>
        </p:grpSpPr>
        <p:pic>
          <p:nvPicPr>
            <p:cNvPr id="121879" name="Picture 15" descr="GEO_9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364" r="60782"/>
            <a:stretch>
              <a:fillRect/>
            </a:stretch>
          </p:blipFill>
          <p:spPr bwMode="auto">
            <a:xfrm>
              <a:off x="833" y="3370"/>
              <a:ext cx="67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880" name="Text Box 45"/>
            <p:cNvSpPr txBox="1">
              <a:spLocks noChangeArrowheads="1"/>
            </p:cNvSpPr>
            <p:nvPr/>
          </p:nvSpPr>
          <p:spPr bwMode="auto">
            <a:xfrm>
              <a:off x="558" y="3488"/>
              <a:ext cx="461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buClr>
                  <a:srgbClr val="FFFFFF"/>
                </a:buClr>
              </a:pPr>
              <a:r>
                <a:rPr lang="en-US" altLang="en-US" sz="2000">
                  <a:solidFill>
                    <a:srgbClr val="00539D"/>
                  </a:solidFill>
                </a:rPr>
                <a:t>6. </a:t>
              </a:r>
            </a:p>
          </p:txBody>
        </p:sp>
        <p:sp>
          <p:nvSpPr>
            <p:cNvPr id="121881" name="Text Box 46"/>
            <p:cNvSpPr txBox="1">
              <a:spLocks noChangeArrowheads="1"/>
            </p:cNvSpPr>
            <p:nvPr/>
          </p:nvSpPr>
          <p:spPr bwMode="auto">
            <a:xfrm>
              <a:off x="2845" y="3488"/>
              <a:ext cx="233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buClr>
                  <a:srgbClr val="FFFFFF"/>
                </a:buClr>
              </a:pPr>
              <a:r>
                <a:rPr lang="en-US" altLang="en-US" sz="2000">
                  <a:solidFill>
                    <a:srgbClr val="00539D"/>
                  </a:solidFill>
                </a:rPr>
                <a:t>6.</a:t>
              </a:r>
              <a:r>
                <a:rPr lang="en-US" altLang="en-US" sz="2000">
                  <a:solidFill>
                    <a:schemeClr val="tx1"/>
                  </a:solidFill>
                </a:rPr>
                <a:t> Division Property</a:t>
              </a:r>
            </a:p>
          </p:txBody>
        </p:sp>
      </p:grpSp>
      <p:grpSp>
        <p:nvGrpSpPr>
          <p:cNvPr id="136251" name="Group 59"/>
          <p:cNvGrpSpPr>
            <a:grpSpLocks/>
          </p:cNvGrpSpPr>
          <p:nvPr/>
        </p:nvGrpSpPr>
        <p:grpSpPr bwMode="auto">
          <a:xfrm>
            <a:off x="2409826" y="6030914"/>
            <a:ext cx="6742113" cy="473075"/>
            <a:chOff x="558" y="3799"/>
            <a:chExt cx="4247" cy="298"/>
          </a:xfrm>
        </p:grpSpPr>
        <p:sp>
          <p:nvSpPr>
            <p:cNvPr id="121877" name="Text Box 49"/>
            <p:cNvSpPr txBox="1">
              <a:spLocks noChangeArrowheads="1"/>
            </p:cNvSpPr>
            <p:nvPr/>
          </p:nvSpPr>
          <p:spPr bwMode="auto">
            <a:xfrm>
              <a:off x="558" y="3799"/>
              <a:ext cx="1170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buClr>
                  <a:srgbClr val="FFFFFF"/>
                </a:buClr>
              </a:pPr>
              <a:r>
                <a:rPr lang="en-US" altLang="en-US" sz="2000">
                  <a:solidFill>
                    <a:srgbClr val="00539D"/>
                  </a:solidFill>
                </a:rPr>
                <a:t>7.  </a:t>
              </a:r>
              <a:r>
                <a:rPr lang="en-US" altLang="en-US" sz="2000" i="1">
                  <a:solidFill>
                    <a:schemeClr val="tx1"/>
                  </a:solidFill>
                </a:rPr>
                <a:t>d</a:t>
              </a:r>
              <a:r>
                <a:rPr lang="en-US" altLang="en-US" sz="2000">
                  <a:solidFill>
                    <a:schemeClr val="tx1"/>
                  </a:solidFill>
                </a:rPr>
                <a:t> = 3</a:t>
              </a:r>
              <a:endParaRPr lang="en-US" altLang="en-US" sz="2000">
                <a:solidFill>
                  <a:srgbClr val="00539D"/>
                </a:solidFill>
              </a:endParaRPr>
            </a:p>
          </p:txBody>
        </p:sp>
        <p:sp>
          <p:nvSpPr>
            <p:cNvPr id="121878" name="Text Box 50"/>
            <p:cNvSpPr txBox="1">
              <a:spLocks noChangeArrowheads="1"/>
            </p:cNvSpPr>
            <p:nvPr/>
          </p:nvSpPr>
          <p:spPr bwMode="auto">
            <a:xfrm>
              <a:off x="2845" y="3799"/>
              <a:ext cx="1960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914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buClr>
                  <a:srgbClr val="FFFFFF"/>
                </a:buClr>
              </a:pPr>
              <a:r>
                <a:rPr lang="en-US" altLang="en-US" sz="2000">
                  <a:solidFill>
                    <a:srgbClr val="00539D"/>
                  </a:solidFill>
                </a:rPr>
                <a:t>7.</a:t>
              </a:r>
              <a:r>
                <a:rPr lang="en-US" altLang="en-US" sz="2000">
                  <a:solidFill>
                    <a:schemeClr val="tx1"/>
                  </a:solidFill>
                </a:rPr>
                <a:t> Substitution</a:t>
              </a:r>
            </a:p>
          </p:txBody>
        </p:sp>
      </p:grpSp>
      <p:grpSp>
        <p:nvGrpSpPr>
          <p:cNvPr id="136244" name="Group 52"/>
          <p:cNvGrpSpPr>
            <a:grpSpLocks/>
          </p:cNvGrpSpPr>
          <p:nvPr/>
        </p:nvGrpSpPr>
        <p:grpSpPr bwMode="auto">
          <a:xfrm>
            <a:off x="2424113" y="1911350"/>
            <a:ext cx="7929562" cy="4521200"/>
            <a:chOff x="567" y="1204"/>
            <a:chExt cx="4995" cy="2848"/>
          </a:xfrm>
        </p:grpSpPr>
        <p:sp>
          <p:nvSpPr>
            <p:cNvPr id="121873" name="Text Box 18"/>
            <p:cNvSpPr txBox="1">
              <a:spLocks noChangeArrowheads="1"/>
            </p:cNvSpPr>
            <p:nvPr/>
          </p:nvSpPr>
          <p:spPr bwMode="auto">
            <a:xfrm>
              <a:off x="567" y="1367"/>
              <a:ext cx="488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buClr>
                  <a:srgbClr val="FFFFFF"/>
                </a:buClr>
              </a:pPr>
              <a:r>
                <a:rPr lang="en-US" altLang="en-US" sz="2000">
                  <a:solidFill>
                    <a:srgbClr val="00539D"/>
                  </a:solidFill>
                </a:rPr>
                <a:t>Statements			Reasons</a:t>
              </a:r>
            </a:p>
          </p:txBody>
        </p:sp>
        <p:sp>
          <p:nvSpPr>
            <p:cNvPr id="121874" name="Rectangle 19"/>
            <p:cNvSpPr>
              <a:spLocks noChangeArrowheads="1"/>
            </p:cNvSpPr>
            <p:nvPr/>
          </p:nvSpPr>
          <p:spPr bwMode="auto">
            <a:xfrm>
              <a:off x="567" y="1204"/>
              <a:ext cx="495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371600" indent="-1371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buClr>
                  <a:srgbClr val="FFFFFF"/>
                </a:buClr>
              </a:pPr>
              <a:r>
                <a:rPr lang="en-US" altLang="en-US" sz="2000" b="1">
                  <a:solidFill>
                    <a:srgbClr val="00539D"/>
                  </a:solidFill>
                </a:rPr>
                <a:t>Proof:</a:t>
              </a:r>
              <a:endParaRPr lang="en-US" altLang="en-US" sz="2000">
                <a:solidFill>
                  <a:srgbClr val="00539D"/>
                </a:solidFill>
              </a:endParaRPr>
            </a:p>
          </p:txBody>
        </p:sp>
        <p:sp>
          <p:nvSpPr>
            <p:cNvPr id="121875" name="Line 20"/>
            <p:cNvSpPr>
              <a:spLocks noChangeShapeType="1"/>
            </p:cNvSpPr>
            <p:nvPr/>
          </p:nvSpPr>
          <p:spPr bwMode="auto">
            <a:xfrm>
              <a:off x="637" y="1585"/>
              <a:ext cx="4925" cy="0"/>
            </a:xfrm>
            <a:prstGeom prst="line">
              <a:avLst/>
            </a:prstGeom>
            <a:noFill/>
            <a:ln w="28575">
              <a:solidFill>
                <a:srgbClr val="E01B2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1876" name="Line 21"/>
            <p:cNvSpPr>
              <a:spLocks noChangeShapeType="1"/>
            </p:cNvSpPr>
            <p:nvPr/>
          </p:nvSpPr>
          <p:spPr bwMode="auto">
            <a:xfrm>
              <a:off x="2622" y="1391"/>
              <a:ext cx="0" cy="2661"/>
            </a:xfrm>
            <a:prstGeom prst="line">
              <a:avLst/>
            </a:prstGeom>
            <a:noFill/>
            <a:ln w="28575">
              <a:solidFill>
                <a:srgbClr val="E01B2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271841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6 CYP2</a:t>
            </a:r>
          </a:p>
        </p:txBody>
      </p:sp>
      <p:pic>
        <p:nvPicPr>
          <p:cNvPr id="370693" name="Picture 5" descr="Examp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4" name="Picture 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7" descr="LH_2-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6" name="Picture 26" descr="CheckPoint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5802314"/>
            <a:ext cx="13462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715" name="Picture 27" descr="CheckProgres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711201"/>
            <a:ext cx="4038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717" name="Rectangle 29"/>
          <p:cNvSpPr>
            <a:spLocks noChangeArrowheads="1"/>
          </p:cNvSpPr>
          <p:nvPr/>
        </p:nvSpPr>
        <p:spPr bwMode="auto">
          <a:xfrm>
            <a:off x="2428875" y="1531939"/>
            <a:ext cx="7981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539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Which of the following reasons would complete the proof of the if-then statement?</a:t>
            </a:r>
          </a:p>
        </p:txBody>
      </p:sp>
      <p:pic>
        <p:nvPicPr>
          <p:cNvPr id="370748" name="Picture 60" descr="GEO_9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6" y="2409825"/>
            <a:ext cx="3603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22191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1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6 CYP2</a:t>
            </a:r>
          </a:p>
        </p:txBody>
      </p:sp>
      <p:pic>
        <p:nvPicPr>
          <p:cNvPr id="123907" name="Picture 3" descr="Examp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95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8" name="Picture 4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63001" y="6465888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9" name="Picture 5" descr="LH_2-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52400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0" name="Picture 6" descr="CheckPoint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5802314"/>
            <a:ext cx="13462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1" name="Picture 7" descr="CheckProgres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711201"/>
            <a:ext cx="4038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5846" name="Group 38"/>
          <p:cNvGrpSpPr>
            <a:grpSpLocks/>
          </p:cNvGrpSpPr>
          <p:nvPr/>
        </p:nvGrpSpPr>
        <p:grpSpPr bwMode="auto">
          <a:xfrm>
            <a:off x="2409825" y="1552575"/>
            <a:ext cx="7943850" cy="4838700"/>
            <a:chOff x="558" y="978"/>
            <a:chExt cx="5004" cy="3048"/>
          </a:xfrm>
        </p:grpSpPr>
        <p:grpSp>
          <p:nvGrpSpPr>
            <p:cNvPr id="123913" name="Group 8"/>
            <p:cNvGrpSpPr>
              <a:grpSpLocks/>
            </p:cNvGrpSpPr>
            <p:nvPr/>
          </p:nvGrpSpPr>
          <p:grpSpPr bwMode="auto">
            <a:xfrm>
              <a:off x="558" y="2381"/>
              <a:ext cx="4626" cy="298"/>
              <a:chOff x="558" y="2381"/>
              <a:chExt cx="4626" cy="298"/>
            </a:xfrm>
          </p:grpSpPr>
          <p:sp>
            <p:nvSpPr>
              <p:cNvPr id="123941" name="Text Box 9"/>
              <p:cNvSpPr txBox="1">
                <a:spLocks noChangeArrowheads="1"/>
              </p:cNvSpPr>
              <p:nvPr/>
            </p:nvSpPr>
            <p:spPr bwMode="auto">
              <a:xfrm>
                <a:off x="558" y="2381"/>
                <a:ext cx="1872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1943100" indent="-19431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buClr>
                    <a:srgbClr val="FFFFFF"/>
                  </a:buClr>
                </a:pPr>
                <a:r>
                  <a:rPr lang="en-US" altLang="en-US" sz="2000">
                    <a:solidFill>
                      <a:srgbClr val="00539D"/>
                    </a:solidFill>
                  </a:rPr>
                  <a:t>3.  </a:t>
                </a:r>
                <a:r>
                  <a:rPr lang="en-US" altLang="en-US" sz="2000">
                    <a:solidFill>
                      <a:schemeClr val="tx1"/>
                    </a:solidFill>
                  </a:rPr>
                  <a:t>10 – 8</a:t>
                </a:r>
                <a:r>
                  <a:rPr lang="en-US" altLang="en-US" sz="2000" i="1">
                    <a:solidFill>
                      <a:schemeClr val="tx1"/>
                    </a:solidFill>
                  </a:rPr>
                  <a:t>n</a:t>
                </a:r>
                <a:r>
                  <a:rPr lang="en-US" altLang="en-US" sz="2000">
                    <a:solidFill>
                      <a:schemeClr val="tx1"/>
                    </a:solidFill>
                  </a:rPr>
                  <a:t> = –6</a:t>
                </a:r>
                <a:r>
                  <a:rPr lang="en-US" altLang="en-US" sz="2000">
                    <a:solidFill>
                      <a:srgbClr val="00539D"/>
                    </a:solidFill>
                  </a:rPr>
                  <a:t> </a:t>
                </a:r>
              </a:p>
            </p:txBody>
          </p:sp>
          <p:sp>
            <p:nvSpPr>
              <p:cNvPr id="123942" name="Text Box 10"/>
              <p:cNvSpPr txBox="1">
                <a:spLocks noChangeArrowheads="1"/>
              </p:cNvSpPr>
              <p:nvPr/>
            </p:nvSpPr>
            <p:spPr bwMode="auto">
              <a:xfrm>
                <a:off x="2845" y="2381"/>
                <a:ext cx="2339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1943100" indent="-19431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buClr>
                    <a:srgbClr val="FFFFFF"/>
                  </a:buClr>
                </a:pPr>
                <a:r>
                  <a:rPr lang="en-US" altLang="en-US" sz="2000">
                    <a:solidFill>
                      <a:srgbClr val="00539D"/>
                    </a:solidFill>
                  </a:rPr>
                  <a:t>3.</a:t>
                </a:r>
                <a:r>
                  <a:rPr lang="en-US" altLang="en-US" sz="2000">
                    <a:solidFill>
                      <a:schemeClr val="tx1"/>
                    </a:solidFill>
                  </a:rPr>
                  <a:t> Substitution</a:t>
                </a:r>
              </a:p>
            </p:txBody>
          </p:sp>
        </p:grpSp>
        <p:grpSp>
          <p:nvGrpSpPr>
            <p:cNvPr id="123914" name="Group 11"/>
            <p:cNvGrpSpPr>
              <a:grpSpLocks/>
            </p:cNvGrpSpPr>
            <p:nvPr/>
          </p:nvGrpSpPr>
          <p:grpSpPr bwMode="auto">
            <a:xfrm>
              <a:off x="558" y="2693"/>
              <a:ext cx="4626" cy="298"/>
              <a:chOff x="558" y="2693"/>
              <a:chExt cx="4626" cy="298"/>
            </a:xfrm>
          </p:grpSpPr>
          <p:sp>
            <p:nvSpPr>
              <p:cNvPr id="123939" name="Text Box 12"/>
              <p:cNvSpPr txBox="1">
                <a:spLocks noChangeArrowheads="1"/>
              </p:cNvSpPr>
              <p:nvPr/>
            </p:nvSpPr>
            <p:spPr bwMode="auto">
              <a:xfrm>
                <a:off x="558" y="2693"/>
                <a:ext cx="2034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1943100" indent="-19431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buClr>
                    <a:srgbClr val="FFFFFF"/>
                  </a:buClr>
                </a:pPr>
                <a:r>
                  <a:rPr lang="en-US" altLang="en-US" sz="2000">
                    <a:solidFill>
                      <a:srgbClr val="00539D"/>
                    </a:solidFill>
                  </a:rPr>
                  <a:t>4.  </a:t>
                </a:r>
                <a:r>
                  <a:rPr lang="en-US" altLang="en-US" sz="2000">
                    <a:solidFill>
                      <a:schemeClr val="tx1"/>
                    </a:solidFill>
                  </a:rPr>
                  <a:t>10 – 10 – 8</a:t>
                </a:r>
                <a:r>
                  <a:rPr lang="en-US" altLang="en-US" sz="2000" i="1">
                    <a:solidFill>
                      <a:schemeClr val="tx1"/>
                    </a:solidFill>
                  </a:rPr>
                  <a:t>n</a:t>
                </a:r>
                <a:r>
                  <a:rPr lang="en-US" altLang="en-US" sz="2000">
                    <a:solidFill>
                      <a:schemeClr val="tx1"/>
                    </a:solidFill>
                  </a:rPr>
                  <a:t> = – 6 – 10</a:t>
                </a:r>
                <a:endParaRPr lang="en-US" altLang="en-US" sz="2000">
                  <a:solidFill>
                    <a:srgbClr val="00539D"/>
                  </a:solidFill>
                </a:endParaRPr>
              </a:p>
            </p:txBody>
          </p:sp>
          <p:sp>
            <p:nvSpPr>
              <p:cNvPr id="123940" name="Text Box 13"/>
              <p:cNvSpPr txBox="1">
                <a:spLocks noChangeArrowheads="1"/>
              </p:cNvSpPr>
              <p:nvPr/>
            </p:nvSpPr>
            <p:spPr bwMode="auto">
              <a:xfrm>
                <a:off x="2845" y="2693"/>
                <a:ext cx="2339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1943100" indent="-19431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buClr>
                    <a:srgbClr val="FFFFFF"/>
                  </a:buClr>
                </a:pPr>
                <a:r>
                  <a:rPr lang="en-US" altLang="en-US" sz="2000">
                    <a:solidFill>
                      <a:srgbClr val="00539D"/>
                    </a:solidFill>
                  </a:rPr>
                  <a:t>4.</a:t>
                </a:r>
                <a:r>
                  <a:rPr lang="en-US" altLang="en-US" sz="2000">
                    <a:solidFill>
                      <a:schemeClr val="tx1"/>
                    </a:solidFill>
                  </a:rPr>
                  <a:t> Subtraction Property</a:t>
                </a:r>
              </a:p>
            </p:txBody>
          </p:sp>
        </p:grpSp>
        <p:grpSp>
          <p:nvGrpSpPr>
            <p:cNvPr id="123915" name="Group 14"/>
            <p:cNvGrpSpPr>
              <a:grpSpLocks/>
            </p:cNvGrpSpPr>
            <p:nvPr/>
          </p:nvGrpSpPr>
          <p:grpSpPr bwMode="auto">
            <a:xfrm>
              <a:off x="558" y="3005"/>
              <a:ext cx="4626" cy="298"/>
              <a:chOff x="558" y="3005"/>
              <a:chExt cx="4626" cy="298"/>
            </a:xfrm>
          </p:grpSpPr>
          <p:sp>
            <p:nvSpPr>
              <p:cNvPr id="123937" name="Text Box 15"/>
              <p:cNvSpPr txBox="1">
                <a:spLocks noChangeArrowheads="1"/>
              </p:cNvSpPr>
              <p:nvPr/>
            </p:nvSpPr>
            <p:spPr bwMode="auto">
              <a:xfrm>
                <a:off x="558" y="3005"/>
                <a:ext cx="1872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1943100" indent="-19431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buClr>
                    <a:srgbClr val="FFFFFF"/>
                  </a:buClr>
                </a:pPr>
                <a:r>
                  <a:rPr lang="en-US" altLang="en-US" sz="2000">
                    <a:solidFill>
                      <a:srgbClr val="00539D"/>
                    </a:solidFill>
                  </a:rPr>
                  <a:t>5.  </a:t>
                </a:r>
                <a:r>
                  <a:rPr lang="en-US" altLang="en-US" sz="2000">
                    <a:solidFill>
                      <a:schemeClr val="tx1"/>
                    </a:solidFill>
                  </a:rPr>
                  <a:t>–8</a:t>
                </a:r>
                <a:r>
                  <a:rPr lang="en-US" altLang="en-US" sz="2000" i="1">
                    <a:solidFill>
                      <a:schemeClr val="tx1"/>
                    </a:solidFill>
                  </a:rPr>
                  <a:t>n</a:t>
                </a:r>
                <a:r>
                  <a:rPr lang="en-US" altLang="en-US" sz="2000">
                    <a:solidFill>
                      <a:schemeClr val="tx1"/>
                    </a:solidFill>
                  </a:rPr>
                  <a:t> = –16</a:t>
                </a:r>
              </a:p>
            </p:txBody>
          </p:sp>
          <p:sp>
            <p:nvSpPr>
              <p:cNvPr id="123938" name="Text Box 16"/>
              <p:cNvSpPr txBox="1">
                <a:spLocks noChangeArrowheads="1"/>
              </p:cNvSpPr>
              <p:nvPr/>
            </p:nvSpPr>
            <p:spPr bwMode="auto">
              <a:xfrm>
                <a:off x="2845" y="3005"/>
                <a:ext cx="2339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1943100" indent="-19431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buClr>
                    <a:srgbClr val="FFFFFF"/>
                  </a:buClr>
                </a:pPr>
                <a:r>
                  <a:rPr lang="en-US" altLang="en-US" sz="2000">
                    <a:solidFill>
                      <a:srgbClr val="00539D"/>
                    </a:solidFill>
                  </a:rPr>
                  <a:t>5.</a:t>
                </a:r>
                <a:r>
                  <a:rPr lang="en-US" altLang="en-US" sz="2000">
                    <a:solidFill>
                      <a:schemeClr val="tx1"/>
                    </a:solidFill>
                  </a:rPr>
                  <a:t> Substitution</a:t>
                </a:r>
              </a:p>
            </p:txBody>
          </p:sp>
        </p:grpSp>
        <p:grpSp>
          <p:nvGrpSpPr>
            <p:cNvPr id="123916" name="Group 17"/>
            <p:cNvGrpSpPr>
              <a:grpSpLocks/>
            </p:cNvGrpSpPr>
            <p:nvPr/>
          </p:nvGrpSpPr>
          <p:grpSpPr bwMode="auto">
            <a:xfrm>
              <a:off x="558" y="3728"/>
              <a:ext cx="4247" cy="298"/>
              <a:chOff x="558" y="3728"/>
              <a:chExt cx="4247" cy="298"/>
            </a:xfrm>
          </p:grpSpPr>
          <p:sp>
            <p:nvSpPr>
              <p:cNvPr id="123935" name="Text Box 18"/>
              <p:cNvSpPr txBox="1">
                <a:spLocks noChangeArrowheads="1"/>
              </p:cNvSpPr>
              <p:nvPr/>
            </p:nvSpPr>
            <p:spPr bwMode="auto">
              <a:xfrm>
                <a:off x="558" y="3728"/>
                <a:ext cx="1170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1943100" indent="-19431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buClr>
                    <a:srgbClr val="FFFFFF"/>
                  </a:buClr>
                </a:pPr>
                <a:r>
                  <a:rPr lang="en-US" altLang="en-US" sz="2000">
                    <a:solidFill>
                      <a:srgbClr val="00539D"/>
                    </a:solidFill>
                  </a:rPr>
                  <a:t>7.  </a:t>
                </a:r>
                <a:r>
                  <a:rPr lang="en-US" altLang="en-US" sz="2000" i="1">
                    <a:solidFill>
                      <a:schemeClr val="tx1"/>
                    </a:solidFill>
                  </a:rPr>
                  <a:t>n</a:t>
                </a:r>
                <a:r>
                  <a:rPr lang="en-US" altLang="en-US" sz="2000">
                    <a:solidFill>
                      <a:schemeClr val="tx1"/>
                    </a:solidFill>
                  </a:rPr>
                  <a:t> = 2</a:t>
                </a:r>
                <a:endParaRPr lang="en-US" altLang="en-US" sz="2000">
                  <a:solidFill>
                    <a:srgbClr val="00539D"/>
                  </a:solidFill>
                </a:endParaRPr>
              </a:p>
            </p:txBody>
          </p:sp>
          <p:sp>
            <p:nvSpPr>
              <p:cNvPr id="123936" name="Text Box 19"/>
              <p:cNvSpPr txBox="1">
                <a:spLocks noChangeArrowheads="1"/>
              </p:cNvSpPr>
              <p:nvPr/>
            </p:nvSpPr>
            <p:spPr bwMode="auto">
              <a:xfrm>
                <a:off x="2845" y="3728"/>
                <a:ext cx="1960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1943100" indent="-19431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buClr>
                    <a:srgbClr val="FFFFFF"/>
                  </a:buClr>
                </a:pPr>
                <a:r>
                  <a:rPr lang="en-US" altLang="en-US" sz="2000">
                    <a:solidFill>
                      <a:srgbClr val="00539D"/>
                    </a:solidFill>
                  </a:rPr>
                  <a:t>7.</a:t>
                </a:r>
                <a:r>
                  <a:rPr lang="en-US" altLang="en-US" sz="2000">
                    <a:solidFill>
                      <a:schemeClr val="tx1"/>
                    </a:solidFill>
                  </a:rPr>
                  <a:t> Substitution</a:t>
                </a:r>
              </a:p>
            </p:txBody>
          </p:sp>
        </p:grpSp>
        <p:grpSp>
          <p:nvGrpSpPr>
            <p:cNvPr id="123917" name="Group 20"/>
            <p:cNvGrpSpPr>
              <a:grpSpLocks/>
            </p:cNvGrpSpPr>
            <p:nvPr/>
          </p:nvGrpSpPr>
          <p:grpSpPr bwMode="auto">
            <a:xfrm>
              <a:off x="567" y="978"/>
              <a:ext cx="4995" cy="2896"/>
              <a:chOff x="567" y="978"/>
              <a:chExt cx="4995" cy="2896"/>
            </a:xfrm>
          </p:grpSpPr>
          <p:sp>
            <p:nvSpPr>
              <p:cNvPr id="123931" name="Text Box 21"/>
              <p:cNvSpPr txBox="1">
                <a:spLocks noChangeArrowheads="1"/>
              </p:cNvSpPr>
              <p:nvPr/>
            </p:nvSpPr>
            <p:spPr bwMode="auto">
              <a:xfrm>
                <a:off x="567" y="1189"/>
                <a:ext cx="4887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buClr>
                    <a:srgbClr val="FFFFFF"/>
                  </a:buClr>
                </a:pPr>
                <a:r>
                  <a:rPr lang="en-US" altLang="en-US" sz="2200">
                    <a:solidFill>
                      <a:srgbClr val="00539D"/>
                    </a:solidFill>
                  </a:rPr>
                  <a:t>Statements			Reasons</a:t>
                </a:r>
              </a:p>
            </p:txBody>
          </p:sp>
          <p:sp>
            <p:nvSpPr>
              <p:cNvPr id="123932" name="Rectangle 22"/>
              <p:cNvSpPr>
                <a:spLocks noChangeArrowheads="1"/>
              </p:cNvSpPr>
              <p:nvPr/>
            </p:nvSpPr>
            <p:spPr bwMode="auto">
              <a:xfrm>
                <a:off x="567" y="978"/>
                <a:ext cx="495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1371600" indent="-1371600" eaLnBrk="0" hangingPunct="0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buClr>
                    <a:srgbClr val="FFFFFF"/>
                  </a:buClr>
                </a:pPr>
                <a:r>
                  <a:rPr lang="en-US" altLang="en-US" b="1">
                    <a:solidFill>
                      <a:srgbClr val="00539D"/>
                    </a:solidFill>
                  </a:rPr>
                  <a:t>Proof:</a:t>
                </a:r>
                <a:endParaRPr lang="en-US" altLang="en-US">
                  <a:solidFill>
                    <a:srgbClr val="00539D"/>
                  </a:solidFill>
                </a:endParaRPr>
              </a:p>
            </p:txBody>
          </p:sp>
          <p:sp>
            <p:nvSpPr>
              <p:cNvPr id="123933" name="Line 23"/>
              <p:cNvSpPr>
                <a:spLocks noChangeShapeType="1"/>
              </p:cNvSpPr>
              <p:nvPr/>
            </p:nvSpPr>
            <p:spPr bwMode="auto">
              <a:xfrm>
                <a:off x="637" y="1407"/>
                <a:ext cx="4925" cy="0"/>
              </a:xfrm>
              <a:prstGeom prst="line">
                <a:avLst/>
              </a:prstGeom>
              <a:noFill/>
              <a:ln w="28575">
                <a:solidFill>
                  <a:srgbClr val="E01B2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934" name="Line 24"/>
              <p:cNvSpPr>
                <a:spLocks noChangeShapeType="1"/>
              </p:cNvSpPr>
              <p:nvPr/>
            </p:nvSpPr>
            <p:spPr bwMode="auto">
              <a:xfrm>
                <a:off x="2622" y="1213"/>
                <a:ext cx="0" cy="2661"/>
              </a:xfrm>
              <a:prstGeom prst="line">
                <a:avLst/>
              </a:prstGeom>
              <a:noFill/>
              <a:ln w="28575">
                <a:solidFill>
                  <a:srgbClr val="E01B2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23918" name="Group 25"/>
            <p:cNvGrpSpPr>
              <a:grpSpLocks/>
            </p:cNvGrpSpPr>
            <p:nvPr/>
          </p:nvGrpSpPr>
          <p:grpSpPr bwMode="auto">
            <a:xfrm>
              <a:off x="558" y="1434"/>
              <a:ext cx="4626" cy="432"/>
              <a:chOff x="558" y="1434"/>
              <a:chExt cx="4626" cy="432"/>
            </a:xfrm>
          </p:grpSpPr>
          <p:sp>
            <p:nvSpPr>
              <p:cNvPr id="123928" name="Text Box 26"/>
              <p:cNvSpPr txBox="1">
                <a:spLocks noChangeArrowheads="1"/>
              </p:cNvSpPr>
              <p:nvPr/>
            </p:nvSpPr>
            <p:spPr bwMode="auto">
              <a:xfrm>
                <a:off x="2845" y="1547"/>
                <a:ext cx="2339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1943100" indent="-19431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buClr>
                    <a:srgbClr val="FFFFFF"/>
                  </a:buClr>
                </a:pPr>
                <a:r>
                  <a:rPr lang="en-US" altLang="en-US" sz="2000">
                    <a:solidFill>
                      <a:srgbClr val="00539D"/>
                    </a:solidFill>
                  </a:rPr>
                  <a:t>1.</a:t>
                </a:r>
                <a:r>
                  <a:rPr lang="en-US" altLang="en-US" sz="2000">
                    <a:solidFill>
                      <a:schemeClr val="tx1"/>
                    </a:solidFill>
                  </a:rPr>
                  <a:t> Given</a:t>
                </a:r>
              </a:p>
            </p:txBody>
          </p:sp>
          <p:sp>
            <p:nvSpPr>
              <p:cNvPr id="123929" name="Text Box 27"/>
              <p:cNvSpPr txBox="1">
                <a:spLocks noChangeArrowheads="1"/>
              </p:cNvSpPr>
              <p:nvPr/>
            </p:nvSpPr>
            <p:spPr bwMode="auto">
              <a:xfrm>
                <a:off x="558" y="1549"/>
                <a:ext cx="461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1943100" indent="-19431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buClr>
                    <a:srgbClr val="FFFFFF"/>
                  </a:buClr>
                </a:pPr>
                <a:r>
                  <a:rPr lang="en-US" altLang="en-US" sz="2000">
                    <a:solidFill>
                      <a:srgbClr val="00539D"/>
                    </a:solidFill>
                  </a:rPr>
                  <a:t>1. </a:t>
                </a:r>
              </a:p>
            </p:txBody>
          </p:sp>
          <p:pic>
            <p:nvPicPr>
              <p:cNvPr id="123930" name="Picture 28" descr="GEO_9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3134" b="68846"/>
              <a:stretch>
                <a:fillRect/>
              </a:stretch>
            </p:blipFill>
            <p:spPr bwMode="auto">
              <a:xfrm>
                <a:off x="833" y="1434"/>
                <a:ext cx="973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3919" name="Group 29"/>
            <p:cNvGrpSpPr>
              <a:grpSpLocks/>
            </p:cNvGrpSpPr>
            <p:nvPr/>
          </p:nvGrpSpPr>
          <p:grpSpPr bwMode="auto">
            <a:xfrm>
              <a:off x="558" y="3276"/>
              <a:ext cx="4626" cy="432"/>
              <a:chOff x="558" y="3276"/>
              <a:chExt cx="4626" cy="432"/>
            </a:xfrm>
          </p:grpSpPr>
          <p:sp>
            <p:nvSpPr>
              <p:cNvPr id="123925" name="Text Box 30"/>
              <p:cNvSpPr txBox="1">
                <a:spLocks noChangeArrowheads="1"/>
              </p:cNvSpPr>
              <p:nvPr/>
            </p:nvSpPr>
            <p:spPr bwMode="auto">
              <a:xfrm>
                <a:off x="558" y="3393"/>
                <a:ext cx="461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1943100" indent="-19431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buClr>
                    <a:srgbClr val="FFFFFF"/>
                  </a:buClr>
                </a:pPr>
                <a:r>
                  <a:rPr lang="en-US" altLang="en-US" sz="2000">
                    <a:solidFill>
                      <a:srgbClr val="00539D"/>
                    </a:solidFill>
                  </a:rPr>
                  <a:t>6. </a:t>
                </a:r>
              </a:p>
            </p:txBody>
          </p:sp>
          <p:sp>
            <p:nvSpPr>
              <p:cNvPr id="123926" name="Text Box 31"/>
              <p:cNvSpPr txBox="1">
                <a:spLocks noChangeArrowheads="1"/>
              </p:cNvSpPr>
              <p:nvPr/>
            </p:nvSpPr>
            <p:spPr bwMode="auto">
              <a:xfrm>
                <a:off x="2845" y="3393"/>
                <a:ext cx="2339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1943100" indent="-19431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buClr>
                    <a:srgbClr val="FFFFFF"/>
                  </a:buClr>
                </a:pPr>
                <a:r>
                  <a:rPr lang="en-US" altLang="en-US" sz="2000">
                    <a:solidFill>
                      <a:srgbClr val="00539D"/>
                    </a:solidFill>
                  </a:rPr>
                  <a:t>6.</a:t>
                </a:r>
                <a:r>
                  <a:rPr lang="en-US" altLang="en-US" sz="2000">
                    <a:solidFill>
                      <a:schemeClr val="tx1"/>
                    </a:solidFill>
                  </a:rPr>
                  <a:t> Division Property</a:t>
                </a:r>
              </a:p>
            </p:txBody>
          </p:sp>
          <p:pic>
            <p:nvPicPr>
              <p:cNvPr id="123927" name="Picture 32" descr="GEO_9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15" r="41006"/>
              <a:stretch>
                <a:fillRect/>
              </a:stretch>
            </p:blipFill>
            <p:spPr bwMode="auto">
              <a:xfrm>
                <a:off x="833" y="3276"/>
                <a:ext cx="881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3920" name="Group 33"/>
            <p:cNvGrpSpPr>
              <a:grpSpLocks/>
            </p:cNvGrpSpPr>
            <p:nvPr/>
          </p:nvGrpSpPr>
          <p:grpSpPr bwMode="auto">
            <a:xfrm>
              <a:off x="558" y="1860"/>
              <a:ext cx="4972" cy="477"/>
              <a:chOff x="558" y="1860"/>
              <a:chExt cx="4972" cy="477"/>
            </a:xfrm>
          </p:grpSpPr>
          <p:sp>
            <p:nvSpPr>
              <p:cNvPr id="123921" name="Text Box 34"/>
              <p:cNvSpPr txBox="1">
                <a:spLocks noChangeArrowheads="1"/>
              </p:cNvSpPr>
              <p:nvPr/>
            </p:nvSpPr>
            <p:spPr bwMode="auto">
              <a:xfrm>
                <a:off x="558" y="2009"/>
                <a:ext cx="529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1943100" indent="-19431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buClr>
                    <a:srgbClr val="FFFFFF"/>
                  </a:buClr>
                </a:pPr>
                <a:r>
                  <a:rPr lang="en-US" altLang="en-US" sz="2000">
                    <a:solidFill>
                      <a:srgbClr val="00539D"/>
                    </a:solidFill>
                  </a:rPr>
                  <a:t>2. </a:t>
                </a:r>
              </a:p>
            </p:txBody>
          </p:sp>
          <p:sp>
            <p:nvSpPr>
              <p:cNvPr id="123922" name="Text Box 35"/>
              <p:cNvSpPr txBox="1">
                <a:spLocks noChangeArrowheads="1"/>
              </p:cNvSpPr>
              <p:nvPr/>
            </p:nvSpPr>
            <p:spPr bwMode="auto">
              <a:xfrm>
                <a:off x="2845" y="2009"/>
                <a:ext cx="2685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1943100" indent="-19431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914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buClr>
                    <a:srgbClr val="FFFFFF"/>
                  </a:buClr>
                </a:pPr>
                <a:r>
                  <a:rPr lang="en-US" altLang="en-US" sz="2000">
                    <a:solidFill>
                      <a:srgbClr val="00539D"/>
                    </a:solidFill>
                  </a:rPr>
                  <a:t>2.</a:t>
                </a:r>
                <a:r>
                  <a:rPr lang="en-US" altLang="en-US" sz="2000">
                    <a:solidFill>
                      <a:schemeClr val="tx1"/>
                    </a:solidFill>
                  </a:rPr>
                  <a:t> ____________</a:t>
                </a:r>
              </a:p>
            </p:txBody>
          </p:sp>
          <p:pic>
            <p:nvPicPr>
              <p:cNvPr id="123923" name="Picture 36" descr="GEO_9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84" b="33269"/>
              <a:stretch>
                <a:fillRect/>
              </a:stretch>
            </p:blipFill>
            <p:spPr bwMode="auto">
              <a:xfrm>
                <a:off x="833" y="1860"/>
                <a:ext cx="1480" cy="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24" name="Text Box 37"/>
              <p:cNvSpPr txBox="1">
                <a:spLocks noChangeArrowheads="1"/>
              </p:cNvSpPr>
              <p:nvPr/>
            </p:nvSpPr>
            <p:spPr bwMode="auto">
              <a:xfrm>
                <a:off x="3450" y="2001"/>
                <a:ext cx="22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672438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6"/>
  <p:tag name="SLIDEGUID" val="690953321879455FBA61A48D3DE6165E"/>
  <p:tag name="QUESTIONALIAS" val="Lesson 6 CYP2"/>
  <p:tag name="ANSWERSALIAS" val="A¤B¤C¤D"/>
  <p:tag name="RESPONSESGATHER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20"/>
  <p:tag name="BULLETTYPE" val="ppBulletArabicPeriod"/>
  <p:tag name="ANSWERTEXT" val="A&#10;B&#10;C&#10;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6"/>
  <p:tag name="SLIDEGUID" val="E32E0A651E144EDD8200FB4C20F5D5E1"/>
  <p:tag name="QUESTIONALIAS" val="Lesson 6 CYP3"/>
  <p:tag name="ANSWERSALIAS" val="A¤B¤C¤D"/>
  <p:tag name="RESPONSESGATHERED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20"/>
  <p:tag name="BULLETTYPE" val="ppBulletArabicPeriod"/>
  <p:tag name="ANSWERTEXT" val="A&#10;B&#10;C&#10;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6"/>
  <p:tag name="SLIDEGUID" val="6E380882F3E446999D260B19475CEF9F"/>
  <p:tag name="QUESTIONALIAS" val="Lesson 6 CYP1"/>
  <p:tag name="ANSWERSALIAS" val="A¤B¤C¤D"/>
  <p:tag name="RESPONSESGATHER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20"/>
  <p:tag name="BULLETTYPE" val="ppBulletAlphaUCPeriod"/>
  <p:tag name="ANSWERTEXT" val="A&#10;B&#10;C&#10;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Office PowerPoint</Application>
  <PresentationFormat>Widescreen</PresentationFormat>
  <Paragraphs>131</Paragraphs>
  <Slides>15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Office Theme</vt:lpstr>
      <vt:lpstr>Chart</vt:lpstr>
      <vt:lpstr>Lesson 6 Menu</vt:lpstr>
      <vt:lpstr>Lesson 6 MI/Vocab</vt:lpstr>
      <vt:lpstr>Lesson 6 CS1</vt:lpstr>
      <vt:lpstr>Lesson 6 Ex1</vt:lpstr>
      <vt:lpstr>Lesson 6 Ex1</vt:lpstr>
      <vt:lpstr>Lesson 6 CYP1</vt:lpstr>
      <vt:lpstr>Lesson 6 Ex2</vt:lpstr>
      <vt:lpstr>Lesson 6 CYP2</vt:lpstr>
      <vt:lpstr>Lesson 6 CYP2</vt:lpstr>
      <vt:lpstr>Lesson 6 CYP2</vt:lpstr>
      <vt:lpstr>Lesson 6 Ex3</vt:lpstr>
      <vt:lpstr>Lesson 6 Ex3</vt:lpstr>
      <vt:lpstr>Lesson 6 Ex3</vt:lpstr>
      <vt:lpstr>Lesson 6 CYP3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6 Menu</dc:title>
  <dc:creator>Margie Wakefield</dc:creator>
  <cp:lastModifiedBy>Margie Wakefield</cp:lastModifiedBy>
  <cp:revision>1</cp:revision>
  <dcterms:created xsi:type="dcterms:W3CDTF">2015-09-24T16:39:58Z</dcterms:created>
  <dcterms:modified xsi:type="dcterms:W3CDTF">2015-09-24T16:42:00Z</dcterms:modified>
</cp:coreProperties>
</file>