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activeX/activeX4.xml" ContentType="application/vnd.ms-office.activeX+xml"/>
  <Override PartName="/ppt/activeX/activeX4.bin" ContentType="application/vnd.ms-office.activeX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ppt/tags/tag46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activeX/activeX5.xml" ContentType="application/vnd.ms-office.activeX+xml"/>
  <Override PartName="/ppt/activeX/activeX5.bin" ContentType="application/vnd.ms-office.activeX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notesSlides/notesSlide27.xml" ContentType="application/vnd.openxmlformats-officedocument.presentationml.notesSlide+xml"/>
  <Override PartName="/ppt/tags/tag52.xml" ContentType="application/vnd.openxmlformats-officedocument.presentationml.tags+xml"/>
  <Override PartName="/ppt/notesSlides/notesSlide28.xml" ContentType="application/vnd.openxmlformats-officedocument.presentationml.notesSlide+xml"/>
  <Override PartName="/ppt/tags/tag53.xml" ContentType="application/vnd.openxmlformats-officedocument.presentationml.tags+xml"/>
  <Override PartName="/ppt/notesSlides/notesSlide2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activeX/activeX6.xml" ContentType="application/vnd.ms-office.activeX+xml"/>
  <Override PartName="/ppt/activeX/activeX6.bin" ContentType="application/vnd.ms-office.activeX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E50E9-9764-4CAD-A359-D423F212085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85FE-16C8-47FA-AF03-C52AAC76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4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46CB3B9-597A-4302-8AFC-414A5637E1C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68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F9ABAAB-411B-4E9C-AB45-E53E84F1A9F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9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DDCB895-DF91-4C6C-A8A1-C78FDDD488F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3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9D0CC78-9F94-4A50-90DD-302C2D30CD9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4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C8070EC-D79D-419C-B51A-A632CDDC8CB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08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7B366B3-6861-45E3-94A0-3CDF8B30EF8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41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54BD033-11EF-402C-827D-DE8952B9F7F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77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21C916A-BB3A-4778-A6BB-BF66493BAF9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74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6CE3569-B9A2-4154-BFC6-3F410E372AC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55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5C0ED9B-E9D0-45F9-A804-834090C5BE6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14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C1ABF74-C780-4FCA-A533-F0EBED9498D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CE3F4B4-4FD2-41CC-863E-2BF5CF84641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60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B4AE6D1-89F9-417D-8B3D-86E62E58B62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05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066B67F-D137-48C5-9963-BC5252D62CF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8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A268D24-258E-47FD-A008-0FFB9FC0F63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29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80C6B9A-4562-4016-AF5A-46E050F5213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56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A51D344-F88A-465A-8860-9064E13C7F5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60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C207244-1277-4B51-8EDC-1A2A81DF432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74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443812A-B237-45E1-88DF-C386EF774D5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60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82169D6-D0F0-4F72-B1AA-484EC009131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29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54FB17A-4792-4080-8F0B-5A492724062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90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62E99CC-86E6-4F0C-9CF9-1CA4981E2DF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4A8D1E4-0D3B-437E-80D7-449EE573A57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89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93000ED-3FE4-4594-B7AF-357FF881749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5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218EBCB-BE79-4874-BD1C-97FF7E215F0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0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285B6BF-5A34-4ABB-ACA4-51DAF463D83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2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B7E0D13-07DF-4EC6-BCE2-3AE94642D43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0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1906440-C5D3-443A-8118-CD876901838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2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D53693C-A28D-46F8-9574-58A6A47E42E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0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4735DB5-9C7A-4E06-9BC0-9ECDB74F668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3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1D6A4-5C1E-4EAD-B799-093448906BB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FA75-1A10-417B-BCAD-D948883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4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4.jpe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jpeg"/><Relationship Id="rId17" Type="http://schemas.openxmlformats.org/officeDocument/2006/relationships/image" Target="../media/image29.wmf"/><Relationship Id="rId2" Type="http://schemas.openxmlformats.org/officeDocument/2006/relationships/tags" Target="../tags/tag22.xml"/><Relationship Id="rId16" Type="http://schemas.openxmlformats.org/officeDocument/2006/relationships/image" Target="../media/image30.jpeg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.xml"/><Relationship Id="rId11" Type="http://schemas.openxmlformats.org/officeDocument/2006/relationships/image" Target="../media/image26.jpeg"/><Relationship Id="rId5" Type="http://schemas.openxmlformats.org/officeDocument/2006/relationships/tags" Target="../tags/tag25.xml"/><Relationship Id="rId15" Type="http://schemas.openxmlformats.org/officeDocument/2006/relationships/image" Target="../media/image24.jpeg"/><Relationship Id="rId10" Type="http://schemas.openxmlformats.org/officeDocument/2006/relationships/image" Target="../media/image28.emf"/><Relationship Id="rId4" Type="http://schemas.openxmlformats.org/officeDocument/2006/relationships/tags" Target="../tags/tag24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14.jpeg"/><Relationship Id="rId18" Type="http://schemas.openxmlformats.org/officeDocument/2006/relationships/image" Target="../media/image37.wmf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jpeg"/><Relationship Id="rId17" Type="http://schemas.openxmlformats.org/officeDocument/2006/relationships/image" Target="../media/image39.png"/><Relationship Id="rId2" Type="http://schemas.openxmlformats.org/officeDocument/2006/relationships/tags" Target="../tags/tag30.xml"/><Relationship Id="rId16" Type="http://schemas.openxmlformats.org/officeDocument/2006/relationships/image" Target="../media/image38.jpeg"/><Relationship Id="rId1" Type="http://schemas.openxmlformats.org/officeDocument/2006/relationships/vmlDrawing" Target="../drawings/vmlDrawing5.vml"/><Relationship Id="rId6" Type="http://schemas.openxmlformats.org/officeDocument/2006/relationships/tags" Target="../tags/tag33.xml"/><Relationship Id="rId11" Type="http://schemas.openxmlformats.org/officeDocument/2006/relationships/image" Target="../media/image31.jpeg"/><Relationship Id="rId5" Type="http://schemas.openxmlformats.org/officeDocument/2006/relationships/control" Target="../activeX/activeX2.xml"/><Relationship Id="rId15" Type="http://schemas.openxmlformats.org/officeDocument/2006/relationships/image" Target="../media/image24.jpeg"/><Relationship Id="rId10" Type="http://schemas.openxmlformats.org/officeDocument/2006/relationships/image" Target="../media/image36.emf"/><Relationship Id="rId4" Type="http://schemas.openxmlformats.org/officeDocument/2006/relationships/tags" Target="../tags/tag32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slide" Target="slide27.xml"/><Relationship Id="rId10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40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14.jpe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jpeg"/><Relationship Id="rId17" Type="http://schemas.openxmlformats.org/officeDocument/2006/relationships/image" Target="../media/image45.wmf"/><Relationship Id="rId2" Type="http://schemas.openxmlformats.org/officeDocument/2006/relationships/tags" Target="../tags/tag36.xml"/><Relationship Id="rId16" Type="http://schemas.openxmlformats.org/officeDocument/2006/relationships/image" Target="../media/image46.png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3.xml"/><Relationship Id="rId11" Type="http://schemas.openxmlformats.org/officeDocument/2006/relationships/image" Target="../media/image41.jpeg"/><Relationship Id="rId5" Type="http://schemas.openxmlformats.org/officeDocument/2006/relationships/tags" Target="../tags/tag39.xml"/><Relationship Id="rId15" Type="http://schemas.openxmlformats.org/officeDocument/2006/relationships/image" Target="../media/image24.jpeg"/><Relationship Id="rId10" Type="http://schemas.openxmlformats.org/officeDocument/2006/relationships/image" Target="../media/image44.emf"/><Relationship Id="rId4" Type="http://schemas.openxmlformats.org/officeDocument/2006/relationships/tags" Target="../tags/tag38.xml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10" Type="http://schemas.openxmlformats.org/officeDocument/2006/relationships/image" Target="../media/image49.png"/><Relationship Id="rId4" Type="http://schemas.openxmlformats.org/officeDocument/2006/relationships/image" Target="../media/image1.jpe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2.jpe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jpeg"/><Relationship Id="rId17" Type="http://schemas.openxmlformats.org/officeDocument/2006/relationships/image" Target="../media/image51.wmf"/><Relationship Id="rId2" Type="http://schemas.openxmlformats.org/officeDocument/2006/relationships/tags" Target="../tags/tag41.xml"/><Relationship Id="rId16" Type="http://schemas.openxmlformats.org/officeDocument/2006/relationships/image" Target="../media/image1.jpeg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4.xml"/><Relationship Id="rId11" Type="http://schemas.openxmlformats.org/officeDocument/2006/relationships/image" Target="../media/image13.jpeg"/><Relationship Id="rId5" Type="http://schemas.openxmlformats.org/officeDocument/2006/relationships/tags" Target="../tags/tag44.xml"/><Relationship Id="rId15" Type="http://schemas.openxmlformats.org/officeDocument/2006/relationships/image" Target="../media/image46.png"/><Relationship Id="rId10" Type="http://schemas.openxmlformats.org/officeDocument/2006/relationships/image" Target="../media/image50.emf"/><Relationship Id="rId4" Type="http://schemas.openxmlformats.org/officeDocument/2006/relationships/tags" Target="../tags/tag43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13" Type="http://schemas.openxmlformats.org/officeDocument/2006/relationships/image" Target="../media/image14.jpe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jpeg"/><Relationship Id="rId17" Type="http://schemas.openxmlformats.org/officeDocument/2006/relationships/image" Target="../media/image56.wmf"/><Relationship Id="rId2" Type="http://schemas.openxmlformats.org/officeDocument/2006/relationships/tags" Target="../tags/tag47.xml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8.vml"/><Relationship Id="rId6" Type="http://schemas.openxmlformats.org/officeDocument/2006/relationships/control" Target="../activeX/activeX5.xml"/><Relationship Id="rId11" Type="http://schemas.openxmlformats.org/officeDocument/2006/relationships/image" Target="../media/image13.jpeg"/><Relationship Id="rId5" Type="http://schemas.openxmlformats.org/officeDocument/2006/relationships/tags" Target="../tags/tag50.xml"/><Relationship Id="rId15" Type="http://schemas.openxmlformats.org/officeDocument/2006/relationships/image" Target="../media/image24.jpeg"/><Relationship Id="rId10" Type="http://schemas.openxmlformats.org/officeDocument/2006/relationships/image" Target="../media/image55.emf"/><Relationship Id="rId4" Type="http://schemas.openxmlformats.org/officeDocument/2006/relationships/tags" Target="../tags/tag49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10" Type="http://schemas.openxmlformats.org/officeDocument/2006/relationships/image" Target="../media/image61.png"/><Relationship Id="rId4" Type="http://schemas.openxmlformats.org/officeDocument/2006/relationships/image" Target="../media/image2.jpe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slide" Target="slide27.xml"/><Relationship Id="rId10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10" Type="http://schemas.openxmlformats.org/officeDocument/2006/relationships/image" Target="../media/image64.jpeg"/><Relationship Id="rId4" Type="http://schemas.openxmlformats.org/officeDocument/2006/relationships/image" Target="../media/image2.jpeg"/><Relationship Id="rId9" Type="http://schemas.openxmlformats.org/officeDocument/2006/relationships/hyperlink" Target="G_01/G_01.EXE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13" Type="http://schemas.openxmlformats.org/officeDocument/2006/relationships/image" Target="../media/image2.jpeg"/><Relationship Id="rId18" Type="http://schemas.openxmlformats.org/officeDocument/2006/relationships/image" Target="../media/image66.wmf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jpeg"/><Relationship Id="rId17" Type="http://schemas.openxmlformats.org/officeDocument/2006/relationships/image" Target="../media/image68.jpeg"/><Relationship Id="rId2" Type="http://schemas.openxmlformats.org/officeDocument/2006/relationships/tags" Target="../tags/tag54.xml"/><Relationship Id="rId16" Type="http://schemas.openxmlformats.org/officeDocument/2006/relationships/image" Target="../media/image67.png"/><Relationship Id="rId1" Type="http://schemas.openxmlformats.org/officeDocument/2006/relationships/vmlDrawing" Target="../drawings/vmlDrawing9.vml"/><Relationship Id="rId6" Type="http://schemas.openxmlformats.org/officeDocument/2006/relationships/control" Target="../activeX/activeX6.xml"/><Relationship Id="rId11" Type="http://schemas.openxmlformats.org/officeDocument/2006/relationships/image" Target="../media/image13.jpeg"/><Relationship Id="rId5" Type="http://schemas.openxmlformats.org/officeDocument/2006/relationships/tags" Target="../tags/tag57.xml"/><Relationship Id="rId15" Type="http://schemas.openxmlformats.org/officeDocument/2006/relationships/image" Target="../media/image58.jpeg"/><Relationship Id="rId10" Type="http://schemas.openxmlformats.org/officeDocument/2006/relationships/image" Target="../media/image65.emf"/><Relationship Id="rId4" Type="http://schemas.openxmlformats.org/officeDocument/2006/relationships/tags" Target="../tags/tag56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slide" Target="slide27.xml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slide" Target="slide27.xml"/><Relationship Id="rId10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slide" Target="slide2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slide" Target="slide27.xml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4.jpeg"/><Relationship Id="rId17" Type="http://schemas.openxmlformats.org/officeDocument/2006/relationships/image" Target="../media/image16.png"/><Relationship Id="rId2" Type="http://schemas.openxmlformats.org/officeDocument/2006/relationships/tags" Target="../tags/tag6.xml"/><Relationship Id="rId16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jpeg"/><Relationship Id="rId5" Type="http://schemas.openxmlformats.org/officeDocument/2006/relationships/tags" Target="../tags/tag9.xml"/><Relationship Id="rId1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tags" Target="../tags/tag8.xml"/><Relationship Id="rId9" Type="http://schemas.openxmlformats.org/officeDocument/2006/relationships/image" Target="../media/image12.emf"/><Relationship Id="rId1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slide" Target="slide27.xml"/><Relationship Id="rId3" Type="http://schemas.openxmlformats.org/officeDocument/2006/relationships/tags" Target="../tags/tag11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4.jpeg"/><Relationship Id="rId2" Type="http://schemas.openxmlformats.org/officeDocument/2006/relationships/tags" Target="../tags/tag10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jpeg"/><Relationship Id="rId5" Type="http://schemas.openxmlformats.org/officeDocument/2006/relationships/tags" Target="../tags/tag13.xml"/><Relationship Id="rId1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tags" Target="../tags/tag12.xml"/><Relationship Id="rId9" Type="http://schemas.openxmlformats.org/officeDocument/2006/relationships/image" Target="../media/image17.emf"/><Relationship Id="rId1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slide" Target="slide27.xml"/><Relationship Id="rId3" Type="http://schemas.openxmlformats.org/officeDocument/2006/relationships/tags" Target="../tags/tag15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4.jpeg"/><Relationship Id="rId2" Type="http://schemas.openxmlformats.org/officeDocument/2006/relationships/tags" Target="../tags/tag14.xml"/><Relationship Id="rId16" Type="http://schemas.openxmlformats.org/officeDocument/2006/relationships/image" Target="../media/image20.jpeg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jpeg"/><Relationship Id="rId5" Type="http://schemas.openxmlformats.org/officeDocument/2006/relationships/tags" Target="../tags/tag17.xml"/><Relationship Id="rId1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tags" Target="../tags/tag16.xml"/><Relationship Id="rId9" Type="http://schemas.openxmlformats.org/officeDocument/2006/relationships/image" Target="../media/image19.emf"/><Relationship Id="rId1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5258"/>
            <a:ext cx="9144000" cy="5129561"/>
          </a:xfrm>
        </p:spPr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9863"/>
            <a:ext cx="9144000" cy="467793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To Jesus Christ, my Lord: I can’t explain it, Lord, </a:t>
            </a:r>
          </a:p>
          <a:p>
            <a:pPr algn="l"/>
            <a:r>
              <a:rPr lang="en-US" sz="3200" dirty="0" smtClean="0"/>
              <a:t>But today I know you are with me.  I know you hold me in</a:t>
            </a:r>
          </a:p>
          <a:p>
            <a:pPr algn="l"/>
            <a:r>
              <a:rPr lang="en-US" sz="3200" dirty="0" smtClean="0"/>
              <a:t>The palm of your hand. I know you love me and will guide me.</a:t>
            </a:r>
          </a:p>
          <a:p>
            <a:pPr algn="l"/>
            <a:r>
              <a:rPr lang="en-US" sz="3200" dirty="0" smtClean="0"/>
              <a:t>I know there is nothing you can’t do. </a:t>
            </a:r>
          </a:p>
          <a:p>
            <a:pPr algn="l"/>
            <a:r>
              <a:rPr lang="en-US" sz="3200" dirty="0" smtClean="0"/>
              <a:t>I know there is nothing you won’t do for me. </a:t>
            </a:r>
          </a:p>
          <a:p>
            <a:pPr algn="l"/>
            <a:r>
              <a:rPr lang="en-US" sz="3200" dirty="0" smtClean="0"/>
              <a:t>Amen.</a:t>
            </a:r>
          </a:p>
          <a:p>
            <a:pPr algn="l"/>
            <a:r>
              <a:rPr lang="en-US" sz="3200" dirty="0" smtClean="0"/>
              <a:t>In the name of the Father, the Son and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70523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2 KC1</a:t>
            </a:r>
          </a:p>
        </p:txBody>
      </p:sp>
      <p:pic>
        <p:nvPicPr>
          <p:cNvPr id="92163" name="Picture 10" descr="Math NAV-LessBack2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11" descr="LH_1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12" descr="KC_P_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295401"/>
            <a:ext cx="813593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1995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MI/Vocab</a:t>
            </a:r>
          </a:p>
        </p:txBody>
      </p:sp>
      <p:pic>
        <p:nvPicPr>
          <p:cNvPr id="97283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Vocab 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2584451"/>
            <a:ext cx="35290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581276" y="3230564"/>
            <a:ext cx="3819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1313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midpoint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581276" y="3713164"/>
            <a:ext cx="389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1313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segment bisector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2581276" y="1500189"/>
            <a:ext cx="755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Find the distance between two points.</a:t>
            </a:r>
          </a:p>
        </p:txBody>
      </p:sp>
      <p:pic>
        <p:nvPicPr>
          <p:cNvPr id="70671" name="Picture 15" descr="Main Idea 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842964"/>
            <a:ext cx="35290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2581276" y="1979614"/>
            <a:ext cx="755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Find the midpoint of a segment.</a:t>
            </a:r>
          </a:p>
        </p:txBody>
      </p:sp>
      <p:pic>
        <p:nvPicPr>
          <p:cNvPr id="97290" name="Picture 17" descr="LH_1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548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 autoUpdateAnimBg="0"/>
      <p:bldP spid="70669" grpId="0" build="p" autoUpdateAnimBg="0"/>
      <p:bldP spid="70670" grpId="0" build="p" autoUpdateAnimBg="0" advAuto="0"/>
      <p:bldP spid="7067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KC1</a:t>
            </a:r>
          </a:p>
        </p:txBody>
      </p:sp>
      <p:pic>
        <p:nvPicPr>
          <p:cNvPr id="98307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11" descr="LH_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2" descr="KC_P_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295401"/>
            <a:ext cx="8135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541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Ex1</a:t>
            </a:r>
          </a:p>
        </p:txBody>
      </p:sp>
      <p:pic>
        <p:nvPicPr>
          <p:cNvPr id="257027" name="Picture 3" descr="Exam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8" name="Picture 4" descr="EXAMPLE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Find Distance on a Number Line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2400301" y="150336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</a:rPr>
              <a:t>Use the number line to find </a:t>
            </a:r>
            <a:r>
              <a:rPr lang="en-US" altLang="en-US" b="1" i="1">
                <a:solidFill>
                  <a:srgbClr val="00539D"/>
                </a:solidFill>
              </a:rPr>
              <a:t>QR</a:t>
            </a:r>
            <a:r>
              <a:rPr lang="en-US" altLang="en-US" b="1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2057400" y="3771900"/>
            <a:ext cx="807720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714500" algn="r"/>
                <a:tab pos="1828800" algn="l"/>
                <a:tab pos="4572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coordinates of 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are –6 and –3.</a:t>
            </a:r>
          </a:p>
          <a:p>
            <a:pPr eaLnBrk="1" hangingPunct="1">
              <a:spcBef>
                <a:spcPct val="50000"/>
              </a:spcBef>
              <a:buClr>
                <a:srgbClr val="FFFFFF"/>
              </a:buClr>
            </a:pP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QR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= | –6 – (–3) |	Distance Formula</a:t>
            </a:r>
          </a:p>
          <a:p>
            <a:pPr eaLnBrk="1" hangingPunct="1">
              <a:spcBef>
                <a:spcPct val="50000"/>
              </a:spcBef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= | –3 | or 3	Simplify.</a:t>
            </a: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2057400" y="5600701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</a:rPr>
              <a:t>Answer:</a:t>
            </a:r>
            <a:r>
              <a:rPr lang="en-US" altLang="en-US">
                <a:solidFill>
                  <a:srgbClr val="E01B22"/>
                </a:solidFill>
              </a:rPr>
              <a:t> 	3</a:t>
            </a:r>
          </a:p>
        </p:txBody>
      </p:sp>
      <p:pic>
        <p:nvPicPr>
          <p:cNvPr id="99337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8" name="Picture 10" descr="LH_1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6" name="Picture 12" descr="GEO01-03-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2205038"/>
            <a:ext cx="5092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382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7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7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 autoUpdateAnimBg="0"/>
      <p:bldP spid="257030" grpId="0" build="p" autoUpdateAnimBg="0" advAuto="0"/>
      <p:bldP spid="257031" grpId="0" build="p" autoUpdateAnimBg="0"/>
      <p:bldP spid="25703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220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3 CYP1</a:t>
            </a:r>
          </a:p>
        </p:txBody>
      </p:sp>
      <p:graphicFrame>
        <p:nvGraphicFramePr>
          <p:cNvPr id="74756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340350" y="3465513"/>
          <a:ext cx="2217738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3465513"/>
                        <a:ext cx="2217738" cy="249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2471738" y="501332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2209800"/>
            <a:ext cx="279082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2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–8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–2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8</a:t>
            </a:r>
          </a:p>
        </p:txBody>
      </p:sp>
      <p:sp>
        <p:nvSpPr>
          <p:cNvPr id="74759" name="TPQuestion"/>
          <p:cNvSpPr>
            <a:spLocks noChangeArrowheads="1"/>
          </p:cNvSpPr>
          <p:nvPr/>
        </p:nvSpPr>
        <p:spPr bwMode="auto">
          <a:xfrm>
            <a:off x="2057400" y="1504951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</a:rPr>
              <a:t>Use the number line to find </a:t>
            </a:r>
            <a:r>
              <a:rPr lang="en-US" altLang="en-US" b="1" i="1">
                <a:solidFill>
                  <a:srgbClr val="00539D"/>
                </a:solidFill>
              </a:rPr>
              <a:t>AX</a:t>
            </a:r>
            <a:r>
              <a:rPr lang="en-US" altLang="en-US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74761" name="Picture 9" descr="Example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CheckPoint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1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LH_1-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6" name="Picture 14" descr="GEO01-03-01-Y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001838"/>
            <a:ext cx="5892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03" r:id="rId6" imgW="2730600" imgH="1905120"/>
        </mc:Choice>
        <mc:Fallback>
          <p:control r:id="rId6" imgW="2730600" imgH="1905120">
            <p:pic>
              <p:nvPicPr>
                <p:cNvPr id="9218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706149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4756" grpId="0" animBg="0"/>
      <p:bldP spid="74757" grpId="0" animBg="1"/>
      <p:bldP spid="74758" grpId="0" autoUpdateAnimBg="0"/>
      <p:bldP spid="747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Ex2</a:t>
            </a:r>
          </a:p>
        </p:txBody>
      </p:sp>
      <p:pic>
        <p:nvPicPr>
          <p:cNvPr id="75779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648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Find Distance on a Coordinate Plane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400301" y="150336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</a:rPr>
              <a:t>Find the distance between </a:t>
            </a:r>
            <a:r>
              <a:rPr lang="en-US" altLang="en-US" b="1" i="1">
                <a:solidFill>
                  <a:srgbClr val="00539D"/>
                </a:solidFill>
              </a:rPr>
              <a:t>E</a:t>
            </a:r>
            <a:r>
              <a:rPr lang="en-US" altLang="en-US" b="1">
                <a:solidFill>
                  <a:srgbClr val="00539D"/>
                </a:solidFill>
              </a:rPr>
              <a:t>(–4, 1) and </a:t>
            </a:r>
            <a:r>
              <a:rPr lang="en-US" altLang="en-US" b="1" i="1">
                <a:solidFill>
                  <a:srgbClr val="00539D"/>
                </a:solidFill>
              </a:rPr>
              <a:t>F</a:t>
            </a:r>
            <a:r>
              <a:rPr lang="en-US" altLang="en-US" b="1">
                <a:solidFill>
                  <a:srgbClr val="00539D"/>
                </a:solidFill>
              </a:rPr>
              <a:t>(3, –1).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057400" y="2192339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Method 1</a:t>
            </a:r>
            <a:r>
              <a:rPr lang="en-US" altLang="en-US" b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Pythagorean Theorem</a:t>
            </a:r>
          </a:p>
        </p:txBody>
      </p:sp>
      <p:pic>
        <p:nvPicPr>
          <p:cNvPr id="75784" name="Picture 8" descr="Examp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11" descr="LH_1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057401" y="3254376"/>
            <a:ext cx="4543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the gridlines to form a triangle so you can use the Pythagorean Theorem.</a:t>
            </a:r>
          </a:p>
        </p:txBody>
      </p:sp>
      <p:pic>
        <p:nvPicPr>
          <p:cNvPr id="75792" name="Picture 16" descr="GEO01-03-02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816226"/>
            <a:ext cx="293846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1" name="Picture 15" descr="GEO01-03-02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816226"/>
            <a:ext cx="293846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979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1" grpId="0" build="p" autoUpdateAnimBg="0" advAuto="0"/>
      <p:bldP spid="75782" grpId="0" build="p" autoUpdateAnimBg="0"/>
      <p:bldP spid="7578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Ex2</a:t>
            </a:r>
          </a:p>
        </p:txBody>
      </p:sp>
      <p:pic>
        <p:nvPicPr>
          <p:cNvPr id="101379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6408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Find Distance on a Coordinate Plane</a:t>
            </a:r>
          </a:p>
        </p:txBody>
      </p:sp>
      <p:pic>
        <p:nvPicPr>
          <p:cNvPr id="101381" name="Picture 8" descr="Examp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11" descr="LH_1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12" descr="GEO_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6"/>
          <a:stretch>
            <a:fillRect/>
          </a:stretch>
        </p:blipFill>
        <p:spPr bwMode="auto">
          <a:xfrm>
            <a:off x="2486025" y="3752850"/>
            <a:ext cx="72913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14" descr="GEO_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6" b="54408"/>
          <a:stretch>
            <a:fillRect/>
          </a:stretch>
        </p:blipFill>
        <p:spPr bwMode="auto">
          <a:xfrm>
            <a:off x="2486025" y="2241551"/>
            <a:ext cx="72913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5" name="Picture 15" descr="GEO_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5"/>
          <a:stretch>
            <a:fillRect/>
          </a:stretch>
        </p:blipFill>
        <p:spPr bwMode="auto">
          <a:xfrm>
            <a:off x="2486025" y="1430339"/>
            <a:ext cx="72913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17" name="Group 17"/>
          <p:cNvGrpSpPr>
            <a:grpSpLocks/>
          </p:cNvGrpSpPr>
          <p:nvPr/>
        </p:nvGrpSpPr>
        <p:grpSpPr bwMode="auto">
          <a:xfrm>
            <a:off x="2486025" y="2889252"/>
            <a:ext cx="7291388" cy="617538"/>
            <a:chOff x="606" y="1820"/>
            <a:chExt cx="4593" cy="389"/>
          </a:xfrm>
        </p:grpSpPr>
        <p:pic>
          <p:nvPicPr>
            <p:cNvPr id="101388" name="Picture 13" descr="GEO_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12" b="35333"/>
            <a:stretch>
              <a:fillRect/>
            </a:stretch>
          </p:blipFill>
          <p:spPr bwMode="auto">
            <a:xfrm>
              <a:off x="606" y="1820"/>
              <a:ext cx="459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9" name="Text Box 16"/>
            <p:cNvSpPr txBox="1">
              <a:spLocks noChangeArrowheads="1"/>
            </p:cNvSpPr>
            <p:nvPr/>
          </p:nvSpPr>
          <p:spPr bwMode="auto">
            <a:xfrm>
              <a:off x="3560" y="1918"/>
              <a:ext cx="4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539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9090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Ex2</a:t>
            </a:r>
          </a:p>
        </p:txBody>
      </p:sp>
      <p:pic>
        <p:nvPicPr>
          <p:cNvPr id="102403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6408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Find Distance on a Coordinate Plane</a:t>
            </a:r>
          </a:p>
        </p:txBody>
      </p:sp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2400301" y="150336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Method 2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  Distance Formula</a:t>
            </a:r>
          </a:p>
        </p:txBody>
      </p:sp>
      <p:pic>
        <p:nvPicPr>
          <p:cNvPr id="102406" name="Picture 7" descr="Examp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10" descr="LH_1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9495" name="Group 23"/>
          <p:cNvGrpSpPr>
            <a:grpSpLocks/>
          </p:cNvGrpSpPr>
          <p:nvPr/>
        </p:nvGrpSpPr>
        <p:grpSpPr bwMode="auto">
          <a:xfrm>
            <a:off x="2489200" y="1993900"/>
            <a:ext cx="7272338" cy="642938"/>
            <a:chOff x="608" y="1256"/>
            <a:chExt cx="4581" cy="405"/>
          </a:xfrm>
        </p:grpSpPr>
        <p:pic>
          <p:nvPicPr>
            <p:cNvPr id="102420" name="Picture 16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50" r="33519" b="86139"/>
            <a:stretch>
              <a:fillRect/>
            </a:stretch>
          </p:blipFill>
          <p:spPr bwMode="auto">
            <a:xfrm>
              <a:off x="3061" y="1256"/>
              <a:ext cx="212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1" name="Picture 17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37" b="86139"/>
            <a:stretch>
              <a:fillRect/>
            </a:stretch>
          </p:blipFill>
          <p:spPr bwMode="auto">
            <a:xfrm>
              <a:off x="608" y="1256"/>
              <a:ext cx="23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9497" name="Group 25"/>
          <p:cNvGrpSpPr>
            <a:grpSpLocks/>
          </p:cNvGrpSpPr>
          <p:nvPr/>
        </p:nvGrpSpPr>
        <p:grpSpPr bwMode="auto">
          <a:xfrm>
            <a:off x="2489201" y="3968751"/>
            <a:ext cx="7235825" cy="684213"/>
            <a:chOff x="608" y="2500"/>
            <a:chExt cx="4558" cy="431"/>
          </a:xfrm>
        </p:grpSpPr>
        <p:pic>
          <p:nvPicPr>
            <p:cNvPr id="102418" name="Picture 14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9" t="42574" r="33519" b="42676"/>
            <a:stretch>
              <a:fillRect/>
            </a:stretch>
          </p:blipFill>
          <p:spPr bwMode="auto">
            <a:xfrm>
              <a:off x="2540" y="2500"/>
              <a:ext cx="262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19" name="Picture 19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74" r="71071" b="42676"/>
            <a:stretch>
              <a:fillRect/>
            </a:stretch>
          </p:blipFill>
          <p:spPr bwMode="auto">
            <a:xfrm>
              <a:off x="608" y="2500"/>
              <a:ext cx="2023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9498" name="Group 26"/>
          <p:cNvGrpSpPr>
            <a:grpSpLocks/>
          </p:cNvGrpSpPr>
          <p:nvPr/>
        </p:nvGrpSpPr>
        <p:grpSpPr bwMode="auto">
          <a:xfrm>
            <a:off x="2489200" y="4759325"/>
            <a:ext cx="7308850" cy="541338"/>
            <a:chOff x="608" y="2908"/>
            <a:chExt cx="4604" cy="341"/>
          </a:xfrm>
        </p:grpSpPr>
        <p:pic>
          <p:nvPicPr>
            <p:cNvPr id="102416" name="Picture 13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6" t="57324" r="33519" b="31793"/>
            <a:stretch>
              <a:fillRect/>
            </a:stretch>
          </p:blipFill>
          <p:spPr bwMode="auto">
            <a:xfrm>
              <a:off x="3039" y="2931"/>
              <a:ext cx="217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17" name="Picture 20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37" r="80481" b="31793"/>
            <a:stretch>
              <a:fillRect/>
            </a:stretch>
          </p:blipFill>
          <p:spPr bwMode="auto">
            <a:xfrm>
              <a:off x="608" y="2908"/>
              <a:ext cx="1365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9496" name="Group 24"/>
          <p:cNvGrpSpPr>
            <a:grpSpLocks/>
          </p:cNvGrpSpPr>
          <p:nvPr/>
        </p:nvGrpSpPr>
        <p:grpSpPr bwMode="auto">
          <a:xfrm>
            <a:off x="2489200" y="2673350"/>
            <a:ext cx="7380288" cy="1295400"/>
            <a:chOff x="608" y="1684"/>
            <a:chExt cx="4649" cy="816"/>
          </a:xfrm>
        </p:grpSpPr>
        <p:pic>
          <p:nvPicPr>
            <p:cNvPr id="102413" name="Picture 15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0" t="28610" r="33519" b="58179"/>
            <a:stretch>
              <a:fillRect/>
            </a:stretch>
          </p:blipFill>
          <p:spPr bwMode="auto">
            <a:xfrm>
              <a:off x="3243" y="2092"/>
              <a:ext cx="2014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14" name="Picture 18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47" r="62320" b="57426"/>
            <a:stretch>
              <a:fillRect/>
            </a:stretch>
          </p:blipFill>
          <p:spPr bwMode="auto">
            <a:xfrm>
              <a:off x="608" y="1684"/>
              <a:ext cx="263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15" name="Picture 22" descr="GEO_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0" t="14647" r="33519" b="70602"/>
            <a:stretch>
              <a:fillRect/>
            </a:stretch>
          </p:blipFill>
          <p:spPr bwMode="auto">
            <a:xfrm>
              <a:off x="3202" y="1684"/>
              <a:ext cx="2014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04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7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Ex2</a:t>
            </a:r>
          </a:p>
        </p:txBody>
      </p:sp>
      <p:pic>
        <p:nvPicPr>
          <p:cNvPr id="103427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6408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Find Distance on a Coordinate Plane</a:t>
            </a:r>
          </a:p>
        </p:txBody>
      </p:sp>
      <p:pic>
        <p:nvPicPr>
          <p:cNvPr id="103429" name="Picture 6" descr="Examp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8" descr="LH_1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1945" name="Picture 9" descr="GEO_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9" r="33519"/>
          <a:stretch>
            <a:fillRect/>
          </a:stretch>
        </p:blipFill>
        <p:spPr bwMode="auto">
          <a:xfrm>
            <a:off x="2489200" y="1416050"/>
            <a:ext cx="7380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811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3 CYP2</a:t>
            </a:r>
          </a:p>
        </p:txBody>
      </p:sp>
      <p:sp>
        <p:nvSpPr>
          <p:cNvPr id="1024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848600" y="39624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graphicFrame>
        <p:nvGraphicFramePr>
          <p:cNvPr id="77828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858000" y="2819400"/>
          <a:ext cx="3378200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hart" r:id="rId9" imgW="4686367" imgH="4114800" progId="MSGraph.Chart.8">
                  <p:embed followColorScheme="full"/>
                </p:oleObj>
              </mc:Choice>
              <mc:Fallback>
                <p:oleObj name="Chart" r:id="rId9" imgW="468636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3378200" cy="29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2471738" y="41132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1" name="TPQuestion"/>
          <p:cNvSpPr>
            <a:spLocks noChangeArrowheads="1"/>
          </p:cNvSpPr>
          <p:nvPr/>
        </p:nvSpPr>
        <p:spPr bwMode="auto">
          <a:xfrm>
            <a:off x="2057400" y="1504951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</a:rPr>
              <a:t>Find the distance between </a:t>
            </a:r>
            <a:r>
              <a:rPr lang="en-US" altLang="en-US" b="1" i="1">
                <a:solidFill>
                  <a:srgbClr val="00539D"/>
                </a:solidFill>
              </a:rPr>
              <a:t>A</a:t>
            </a:r>
            <a:r>
              <a:rPr lang="en-US" altLang="en-US" b="1">
                <a:solidFill>
                  <a:srgbClr val="00539D"/>
                </a:solidFill>
              </a:rPr>
              <a:t>(–3, 4) and </a:t>
            </a:r>
            <a:r>
              <a:rPr lang="en-US" altLang="en-US" b="1" i="1">
                <a:solidFill>
                  <a:srgbClr val="00539D"/>
                </a:solidFill>
              </a:rPr>
              <a:t>M</a:t>
            </a:r>
            <a:r>
              <a:rPr lang="en-US" altLang="en-US" b="1">
                <a:solidFill>
                  <a:srgbClr val="00539D"/>
                </a:solidFill>
              </a:rPr>
              <a:t>(1, 2).</a:t>
            </a:r>
          </a:p>
        </p:txBody>
      </p:sp>
      <p:pic>
        <p:nvPicPr>
          <p:cNvPr id="77833" name="Picture 9" descr="Example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CheckPoint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LH_1-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 descr="GEO01-03-02-Y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097088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2" name="Group 18"/>
          <p:cNvGrpSpPr>
            <a:grpSpLocks/>
          </p:cNvGrpSpPr>
          <p:nvPr/>
        </p:nvGrpSpPr>
        <p:grpSpPr bwMode="auto">
          <a:xfrm>
            <a:off x="2438401" y="2209801"/>
            <a:ext cx="2790825" cy="3408363"/>
            <a:chOff x="576" y="1392"/>
            <a:chExt cx="1758" cy="2147"/>
          </a:xfrm>
        </p:grpSpPr>
        <p:sp>
          <p:nvSpPr>
            <p:cNvPr id="10255" name="TPAnswers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392"/>
              <a:ext cx="1758" cy="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A.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  <a:r>
                <a:rPr lang="pt-BR" altLang="en-US">
                  <a:solidFill>
                    <a:schemeClr val="tx1"/>
                  </a:solidFill>
                  <a:sym typeface="Symbol" panose="05050102010706020507" pitchFamily="18" charset="2"/>
                </a:rPr>
                <a:t>4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B.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C.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D.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</p:txBody>
        </p:sp>
        <p:pic>
          <p:nvPicPr>
            <p:cNvPr id="10256" name="Picture 14" descr="GEO_2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49"/>
            <a:stretch>
              <a:fillRect/>
            </a:stretch>
          </p:blipFill>
          <p:spPr bwMode="auto">
            <a:xfrm>
              <a:off x="946" y="3112"/>
              <a:ext cx="41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16" descr="GEO_2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9" b="31551"/>
            <a:stretch>
              <a:fillRect/>
            </a:stretch>
          </p:blipFill>
          <p:spPr bwMode="auto">
            <a:xfrm>
              <a:off x="946" y="2534"/>
              <a:ext cx="41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7" descr="GEO_2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01"/>
            <a:stretch>
              <a:fillRect/>
            </a:stretch>
          </p:blipFill>
          <p:spPr bwMode="auto">
            <a:xfrm>
              <a:off x="946" y="1951"/>
              <a:ext cx="41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27" r:id="rId5" imgW="2730600" imgH="1905120"/>
        </mc:Choice>
        <mc:Fallback>
          <p:control r:id="rId5" imgW="2730600" imgH="1905120">
            <p:pic>
              <p:nvPicPr>
                <p:cNvPr id="10242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611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7828" grpId="0" animBg="0"/>
      <p:bldP spid="77829" grpId="0" animBg="1"/>
      <p:bldP spid="778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2 Ex4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400301" y="152241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Find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LM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i="1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57400" y="2636839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Point </a:t>
            </a:r>
            <a:r>
              <a:rPr lang="en-US" altLang="en-US" i="1"/>
              <a:t>M</a:t>
            </a:r>
            <a:r>
              <a:rPr lang="en-US" altLang="en-US"/>
              <a:t> is between </a:t>
            </a:r>
            <a:r>
              <a:rPr lang="en-US" altLang="en-US" i="1"/>
              <a:t>L</a:t>
            </a:r>
            <a:r>
              <a:rPr lang="en-US" altLang="en-US"/>
              <a:t> and </a:t>
            </a:r>
            <a:r>
              <a:rPr lang="en-US" altLang="en-US" i="1"/>
              <a:t>N.</a:t>
            </a:r>
            <a:endParaRPr lang="en-US" altLang="en-US"/>
          </a:p>
        </p:txBody>
      </p:sp>
      <p:pic>
        <p:nvPicPr>
          <p:cNvPr id="61448" name="Picture 8" descr="Examp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9" descr="Math NAV-LessBack2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0" descr="LH_1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" descr="EXAMPLEhe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Find Measurements</a:t>
            </a:r>
          </a:p>
        </p:txBody>
      </p:sp>
      <p:pic>
        <p:nvPicPr>
          <p:cNvPr id="61453" name="Picture 13" descr="GEO_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6"/>
          <a:stretch>
            <a:fillRect/>
          </a:stretch>
        </p:blipFill>
        <p:spPr bwMode="auto">
          <a:xfrm>
            <a:off x="2484439" y="2100264"/>
            <a:ext cx="5045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GEO_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7"/>
          <a:stretch>
            <a:fillRect/>
          </a:stretch>
        </p:blipFill>
        <p:spPr bwMode="auto">
          <a:xfrm>
            <a:off x="2471739" y="5449888"/>
            <a:ext cx="50450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057400" y="3176588"/>
            <a:ext cx="81724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0" indent="-4229100" eaLnBrk="0" hangingPunct="0"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628900" algn="r"/>
                <a:tab pos="2743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	</a:t>
            </a:r>
            <a:r>
              <a:rPr lang="en-US" altLang="en-US" i="1"/>
              <a:t>LM</a:t>
            </a:r>
            <a:r>
              <a:rPr lang="en-US" altLang="en-US"/>
              <a:t> + </a:t>
            </a:r>
            <a:r>
              <a:rPr lang="en-US" altLang="en-US" i="1">
                <a:solidFill>
                  <a:srgbClr val="E01B22"/>
                </a:solidFill>
              </a:rPr>
              <a:t>MN</a:t>
            </a:r>
            <a:r>
              <a:rPr lang="en-US" altLang="en-US"/>
              <a:t>	= </a:t>
            </a:r>
            <a:r>
              <a:rPr lang="en-US" altLang="en-US" i="1"/>
              <a:t>LN</a:t>
            </a:r>
            <a:r>
              <a:rPr lang="en-US" altLang="en-US"/>
              <a:t>	Betweenness of points</a:t>
            </a:r>
          </a:p>
          <a:p>
            <a:pPr eaLnBrk="1" hangingPunct="1"/>
            <a:r>
              <a:rPr lang="en-US" altLang="en-US"/>
              <a:t>	</a:t>
            </a:r>
            <a:r>
              <a:rPr lang="en-US" altLang="en-US" i="1"/>
              <a:t>LM</a:t>
            </a:r>
            <a:r>
              <a:rPr lang="en-US" altLang="en-US"/>
              <a:t> + </a:t>
            </a:r>
            <a:r>
              <a:rPr lang="en-US" altLang="en-US">
                <a:solidFill>
                  <a:srgbClr val="E01B22"/>
                </a:solidFill>
              </a:rPr>
              <a:t>2.6</a:t>
            </a:r>
            <a:r>
              <a:rPr lang="en-US" altLang="en-US"/>
              <a:t>	= 4	Substitution</a:t>
            </a:r>
          </a:p>
          <a:p>
            <a:pPr eaLnBrk="1" hangingPunct="1"/>
            <a:r>
              <a:rPr lang="en-US" altLang="en-US"/>
              <a:t>	</a:t>
            </a:r>
            <a:r>
              <a:rPr lang="en-US" altLang="en-US" i="1"/>
              <a:t>LM</a:t>
            </a:r>
            <a:r>
              <a:rPr lang="en-US" altLang="en-US"/>
              <a:t> + 2.6 </a:t>
            </a:r>
            <a:r>
              <a:rPr lang="en-US" altLang="en-US">
                <a:solidFill>
                  <a:srgbClr val="339966"/>
                </a:solidFill>
              </a:rPr>
              <a:t>– 2.6</a:t>
            </a:r>
            <a:r>
              <a:rPr lang="en-US" altLang="en-US"/>
              <a:t>	= 4 </a:t>
            </a:r>
            <a:r>
              <a:rPr lang="en-US" altLang="en-US">
                <a:solidFill>
                  <a:srgbClr val="339966"/>
                </a:solidFill>
              </a:rPr>
              <a:t>– 2.6</a:t>
            </a:r>
            <a:r>
              <a:rPr lang="en-US" altLang="en-US"/>
              <a:t>	Subtract 2.6 from each side.</a:t>
            </a:r>
          </a:p>
          <a:p>
            <a:pPr eaLnBrk="1" hangingPunct="1"/>
            <a:r>
              <a:rPr lang="en-US" altLang="en-US"/>
              <a:t>	</a:t>
            </a:r>
            <a:r>
              <a:rPr lang="en-US" altLang="en-US" i="1"/>
              <a:t>LM</a:t>
            </a:r>
            <a:r>
              <a:rPr lang="en-US" altLang="en-US"/>
              <a:t>	= 1.4	Simplify.</a:t>
            </a:r>
          </a:p>
        </p:txBody>
      </p:sp>
      <p:pic>
        <p:nvPicPr>
          <p:cNvPr id="61456" name="Picture 16" descr="GEO01-02-04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411288"/>
            <a:ext cx="34734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5152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utoUpdateAnimBg="0"/>
      <p:bldP spid="61446" grpId="0" autoUpdateAnimBg="0"/>
      <p:bldP spid="61452" grpId="0" autoUpdateAnimBg="0"/>
      <p:bldP spid="614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KC2</a:t>
            </a:r>
          </a:p>
        </p:txBody>
      </p:sp>
      <p:pic>
        <p:nvPicPr>
          <p:cNvPr id="104451" name="Picture 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5" descr="LH_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8" name="Picture 6" descr="KC_P_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295400"/>
            <a:ext cx="8135937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5267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Ex3</a:t>
            </a:r>
          </a:p>
        </p:txBody>
      </p:sp>
      <p:pic>
        <p:nvPicPr>
          <p:cNvPr id="78856" name="Picture 8" descr="Examp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2093913" y="5876926"/>
            <a:ext cx="447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</a:rPr>
              <a:t>Answer:</a:t>
            </a:r>
            <a:r>
              <a:rPr lang="en-US" altLang="en-US">
                <a:solidFill>
                  <a:srgbClr val="E01B22"/>
                </a:solidFill>
              </a:rPr>
              <a:t> 	2</a:t>
            </a:r>
          </a:p>
        </p:txBody>
      </p:sp>
      <p:pic>
        <p:nvPicPr>
          <p:cNvPr id="105477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11" descr="LH_1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5562600" y="731988"/>
            <a:ext cx="4667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Find Coordinates of Midpoint</a:t>
            </a:r>
          </a:p>
        </p:txBody>
      </p:sp>
      <p:pic>
        <p:nvPicPr>
          <p:cNvPr id="78861" name="Picture 13" descr="RealWorldExam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84213"/>
            <a:ext cx="36671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14" descr="GEO_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7"/>
          <a:stretch>
            <a:fillRect/>
          </a:stretch>
        </p:blipFill>
        <p:spPr bwMode="auto">
          <a:xfrm>
            <a:off x="2473326" y="4689476"/>
            <a:ext cx="76184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67" name="Group 19"/>
          <p:cNvGrpSpPr>
            <a:grpSpLocks/>
          </p:cNvGrpSpPr>
          <p:nvPr/>
        </p:nvGrpSpPr>
        <p:grpSpPr bwMode="auto">
          <a:xfrm>
            <a:off x="2400301" y="1447800"/>
            <a:ext cx="7705725" cy="1333500"/>
            <a:chOff x="552" y="912"/>
            <a:chExt cx="4854" cy="840"/>
          </a:xfrm>
        </p:grpSpPr>
        <p:sp>
          <p:nvSpPr>
            <p:cNvPr id="105490" name="Rectangle 5"/>
            <p:cNvSpPr>
              <a:spLocks noChangeArrowheads="1"/>
            </p:cNvSpPr>
            <p:nvPr/>
          </p:nvSpPr>
          <p:spPr bwMode="auto">
            <a:xfrm>
              <a:off x="552" y="912"/>
              <a:ext cx="485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b="1">
                  <a:solidFill>
                    <a:srgbClr val="E01B2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ALGEBRA</a:t>
              </a:r>
              <a:r>
                <a:rPr lang="en-US" altLang="en-US" b="1">
                  <a:solidFill>
                    <a:srgbClr val="00539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 The coordinates on a number line of </a:t>
              </a:r>
              <a:r>
                <a:rPr lang="en-US" altLang="en-US" b="1" i="1">
                  <a:solidFill>
                    <a:srgbClr val="00539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J</a:t>
              </a:r>
              <a:r>
                <a:rPr lang="en-US" altLang="en-US" b="1">
                  <a:solidFill>
                    <a:srgbClr val="00539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and </a:t>
              </a:r>
              <a:r>
                <a:rPr lang="en-US" altLang="en-US" b="1" i="1">
                  <a:solidFill>
                    <a:srgbClr val="00539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K</a:t>
              </a:r>
              <a:r>
                <a:rPr lang="en-US" altLang="en-US" b="1">
                  <a:solidFill>
                    <a:srgbClr val="00539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are –12 and 16, respectively. Find the coordinate of the midpoint of 	</a:t>
              </a:r>
            </a:p>
          </p:txBody>
        </p:sp>
        <p:pic>
          <p:nvPicPr>
            <p:cNvPr id="105491" name="Picture 18" descr="GEO_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4" t="20761" r="68327" b="67595"/>
            <a:stretch>
              <a:fillRect/>
            </a:stretch>
          </p:blipFill>
          <p:spPr bwMode="auto">
            <a:xfrm>
              <a:off x="3312" y="1434"/>
              <a:ext cx="45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868" name="Picture 20" descr="GEO_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3" b="58478"/>
          <a:stretch>
            <a:fillRect/>
          </a:stretch>
        </p:blipFill>
        <p:spPr bwMode="auto">
          <a:xfrm>
            <a:off x="2484438" y="2781300"/>
            <a:ext cx="7618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70" name="Group 22"/>
          <p:cNvGrpSpPr>
            <a:grpSpLocks/>
          </p:cNvGrpSpPr>
          <p:nvPr/>
        </p:nvGrpSpPr>
        <p:grpSpPr bwMode="auto">
          <a:xfrm>
            <a:off x="2484438" y="3213101"/>
            <a:ext cx="7618412" cy="523875"/>
            <a:chOff x="605" y="2024"/>
            <a:chExt cx="4799" cy="330"/>
          </a:xfrm>
        </p:grpSpPr>
        <p:pic>
          <p:nvPicPr>
            <p:cNvPr id="105488" name="Picture 17" descr="GEO_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22" b="46870"/>
            <a:stretch>
              <a:fillRect/>
            </a:stretch>
          </p:blipFill>
          <p:spPr bwMode="auto">
            <a:xfrm>
              <a:off x="605" y="2024"/>
              <a:ext cx="479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9" name="Picture 21" descr="GEO_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54" t="76749" r="32570" b="12450"/>
            <a:stretch>
              <a:fillRect/>
            </a:stretch>
          </p:blipFill>
          <p:spPr bwMode="auto">
            <a:xfrm>
              <a:off x="3043" y="2059"/>
              <a:ext cx="11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72" name="Group 24"/>
          <p:cNvGrpSpPr>
            <a:grpSpLocks/>
          </p:cNvGrpSpPr>
          <p:nvPr/>
        </p:nvGrpSpPr>
        <p:grpSpPr bwMode="auto">
          <a:xfrm>
            <a:off x="2473325" y="3860801"/>
            <a:ext cx="6584950" cy="792163"/>
            <a:chOff x="598" y="2432"/>
            <a:chExt cx="4148" cy="499"/>
          </a:xfrm>
        </p:grpSpPr>
        <p:pic>
          <p:nvPicPr>
            <p:cNvPr id="105486" name="Picture 16" descr="GEO_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73" r="54803" b="27756"/>
            <a:stretch>
              <a:fillRect/>
            </a:stretch>
          </p:blipFill>
          <p:spPr bwMode="auto">
            <a:xfrm>
              <a:off x="598" y="2432"/>
              <a:ext cx="216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87" name="Text Box 23"/>
            <p:cNvSpPr txBox="1">
              <a:spLocks noChangeArrowheads="1"/>
            </p:cNvSpPr>
            <p:nvPr/>
          </p:nvSpPr>
          <p:spPr bwMode="auto">
            <a:xfrm>
              <a:off x="2977" y="2562"/>
              <a:ext cx="17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539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n-US" altLang="en-US">
                  <a:ea typeface="Times New Roman" panose="02020603050405020304" pitchFamily="18" charset="0"/>
                  <a:cs typeface="Arial" panose="020B0604020202020204" pitchFamily="34" charset="0"/>
                </a:rPr>
                <a:t> = –12, </a:t>
              </a:r>
              <a:r>
                <a:rPr lang="en-US" altLang="en-US" i="1"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US" altLang="en-US">
                  <a:ea typeface="Times New Roman" panose="02020603050405020304" pitchFamily="18" charset="0"/>
                  <a:cs typeface="Arial" panose="020B0604020202020204" pitchFamily="34" charset="0"/>
                </a:rPr>
                <a:t> = 16</a:t>
              </a:r>
              <a:endParaRPr lang="en-US" altLang="en-US" i="1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2986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build="p" autoUpdateAnimBg="0"/>
      <p:bldP spid="788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153400" y="3733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268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3 CYP3</a:t>
            </a:r>
          </a:p>
        </p:txBody>
      </p:sp>
      <p:graphicFrame>
        <p:nvGraphicFramePr>
          <p:cNvPr id="80900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239000" y="2743201"/>
          <a:ext cx="3086100" cy="270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9" imgW="4686367" imgH="4114800" progId="MSGraph.Chart.8">
                  <p:embed followColorScheme="full"/>
                </p:oleObj>
              </mc:Choice>
              <mc:Fallback>
                <p:oleObj name="Chart" r:id="rId9" imgW="468636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43201"/>
                        <a:ext cx="3086100" cy="270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2471738" y="31321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3141663"/>
            <a:ext cx="279082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–4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–8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4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22</a:t>
            </a:r>
          </a:p>
        </p:txBody>
      </p:sp>
      <p:pic>
        <p:nvPicPr>
          <p:cNvPr id="80904" name="Picture 8" descr="Example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CheckPoint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 descr="LH_1-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18" descr="GEO_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18"/>
          <a:stretch>
            <a:fillRect/>
          </a:stretch>
        </p:blipFill>
        <p:spPr bwMode="auto">
          <a:xfrm>
            <a:off x="2486026" y="1536700"/>
            <a:ext cx="7515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51" r:id="rId6" imgW="2730600" imgH="1905120"/>
        </mc:Choice>
        <mc:Fallback>
          <p:control r:id="rId6" imgW="2730600" imgH="1905120">
            <p:pic>
              <p:nvPicPr>
                <p:cNvPr id="11266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724400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99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0900" grpId="0" animBg="0"/>
      <p:bldP spid="80901" grpId="0" animBg="1"/>
      <p:bldP spid="809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Ex4</a:t>
            </a:r>
          </a:p>
        </p:txBody>
      </p:sp>
      <p:pic>
        <p:nvPicPr>
          <p:cNvPr id="81928" name="Picture 8" descr="Examp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2057400" y="5024439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</a:rPr>
              <a:t>Answer:</a:t>
            </a:r>
            <a:r>
              <a:rPr lang="en-US" altLang="en-US">
                <a:solidFill>
                  <a:srgbClr val="E01B22"/>
                </a:solidFill>
              </a:rPr>
              <a:t> 	(–3, 3)</a:t>
            </a:r>
          </a:p>
        </p:txBody>
      </p:sp>
      <p:pic>
        <p:nvPicPr>
          <p:cNvPr id="106501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11" descr="LH_1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EXAMPLEhe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4030664" y="731988"/>
            <a:ext cx="648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Find Coordinates of Midpoint</a:t>
            </a:r>
          </a:p>
        </p:txBody>
      </p:sp>
      <p:pic>
        <p:nvPicPr>
          <p:cNvPr id="81939" name="Picture 19" descr="GEO_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6" b="18327"/>
          <a:stretch>
            <a:fillRect/>
          </a:stretch>
        </p:blipFill>
        <p:spPr bwMode="auto">
          <a:xfrm>
            <a:off x="2484439" y="4041775"/>
            <a:ext cx="67579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1" name="Picture 21" descr="GEO_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2" b="65346"/>
          <a:stretch>
            <a:fillRect/>
          </a:stretch>
        </p:blipFill>
        <p:spPr bwMode="auto">
          <a:xfrm>
            <a:off x="2484439" y="2492376"/>
            <a:ext cx="67579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3" name="Picture 23" descr="GEO_8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1474788"/>
            <a:ext cx="67579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48" name="Group 28"/>
          <p:cNvGrpSpPr>
            <a:grpSpLocks/>
          </p:cNvGrpSpPr>
          <p:nvPr/>
        </p:nvGrpSpPr>
        <p:grpSpPr bwMode="auto">
          <a:xfrm>
            <a:off x="2484439" y="3068638"/>
            <a:ext cx="5964237" cy="900112"/>
            <a:chOff x="605" y="1933"/>
            <a:chExt cx="3757" cy="567"/>
          </a:xfrm>
        </p:grpSpPr>
        <p:pic>
          <p:nvPicPr>
            <p:cNvPr id="106509" name="Picture 20" descr="GEO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172" r="60419" b="41837"/>
            <a:stretch>
              <a:fillRect/>
            </a:stretch>
          </p:blipFill>
          <p:spPr bwMode="auto">
            <a:xfrm>
              <a:off x="605" y="1933"/>
              <a:ext cx="16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10" name="Picture 25" descr="1-3-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623"/>
            <a:stretch>
              <a:fillRect/>
            </a:stretch>
          </p:blipFill>
          <p:spPr bwMode="auto">
            <a:xfrm>
              <a:off x="2272" y="1948"/>
              <a:ext cx="1311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11" name="Picture 27" descr="1-3-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53"/>
            <a:stretch>
              <a:fillRect/>
            </a:stretch>
          </p:blipFill>
          <p:spPr bwMode="auto">
            <a:xfrm>
              <a:off x="3560" y="1948"/>
              <a:ext cx="80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189244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build="p" autoUpdateAnimBg="0"/>
      <p:bldP spid="819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153400" y="3733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292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3 CYP4</a:t>
            </a:r>
          </a:p>
        </p:txBody>
      </p:sp>
      <p:graphicFrame>
        <p:nvGraphicFramePr>
          <p:cNvPr id="553988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239000" y="2743201"/>
          <a:ext cx="3086100" cy="270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hart" r:id="rId9" imgW="4686367" imgH="4114800" progId="MSGraph.Chart.8">
                  <p:embed followColorScheme="full"/>
                </p:oleObj>
              </mc:Choice>
              <mc:Fallback>
                <p:oleObj name="Chart" r:id="rId9" imgW="468636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43201"/>
                        <a:ext cx="3086100" cy="270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9" name="Oval 5"/>
          <p:cNvSpPr>
            <a:spLocks noChangeArrowheads="1"/>
          </p:cNvSpPr>
          <p:nvPr/>
        </p:nvSpPr>
        <p:spPr bwMode="auto">
          <a:xfrm>
            <a:off x="2471738" y="37893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990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2816225"/>
            <a:ext cx="279082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(–10, –6)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(–5, –3)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(6, 12)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(–6, –12)</a:t>
            </a:r>
          </a:p>
        </p:txBody>
      </p:sp>
      <p:pic>
        <p:nvPicPr>
          <p:cNvPr id="12296" name="Picture 8" descr="CheckPoint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3" name="Picture 9" descr="CheckProgre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LH_1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7" name="Picture 13" descr="GEO_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7" b="25818"/>
          <a:stretch>
            <a:fillRect/>
          </a:stretch>
        </p:blipFill>
        <p:spPr bwMode="auto">
          <a:xfrm>
            <a:off x="2487614" y="1527176"/>
            <a:ext cx="7515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8" name="Picture 14" descr="Example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175" r:id="rId6" imgW="2730600" imgH="1905120"/>
        </mc:Choice>
        <mc:Fallback>
          <p:control r:id="rId6" imgW="2730600" imgH="1905120">
            <p:pic>
              <p:nvPicPr>
                <p:cNvPr id="12290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692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3988" grpId="0" animBg="0"/>
      <p:bldP spid="553989" grpId="0" animBg="1"/>
      <p:bldP spid="5539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Ex5</a:t>
            </a:r>
          </a:p>
        </p:txBody>
      </p:sp>
      <p:pic>
        <p:nvPicPr>
          <p:cNvPr id="84999" name="Picture 7" descr="Exampl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1" descr="LH_1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4" name="Picture 12" descr="EXAMPLEhe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4030664" y="731988"/>
            <a:ext cx="648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Find Coordinates of Endpoint</a:t>
            </a:r>
          </a:p>
        </p:txBody>
      </p:sp>
      <p:pic>
        <p:nvPicPr>
          <p:cNvPr id="85006" name="Picture 14" descr="GEO_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 r="2669" b="16371"/>
          <a:stretch>
            <a:fillRect/>
          </a:stretch>
        </p:blipFill>
        <p:spPr bwMode="auto">
          <a:xfrm>
            <a:off x="2473326" y="4797426"/>
            <a:ext cx="77565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9" name="Picture 17" descr="GEO_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9" r="4840" b="67258"/>
          <a:stretch>
            <a:fillRect/>
          </a:stretch>
        </p:blipFill>
        <p:spPr bwMode="auto">
          <a:xfrm>
            <a:off x="2473325" y="2492376"/>
            <a:ext cx="75834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0" name="Picture 18" descr="GEO_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" b="78641"/>
          <a:stretch>
            <a:fillRect/>
          </a:stretch>
        </p:blipFill>
        <p:spPr bwMode="auto">
          <a:xfrm>
            <a:off x="2473326" y="1516064"/>
            <a:ext cx="77565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2473326" y="3033713"/>
            <a:ext cx="7618413" cy="1079500"/>
            <a:chOff x="598" y="1911"/>
            <a:chExt cx="4799" cy="680"/>
          </a:xfrm>
        </p:grpSpPr>
        <p:pic>
          <p:nvPicPr>
            <p:cNvPr id="107533" name="Picture 16" descr="GEO_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85" t="32005" r="1694" b="45230"/>
            <a:stretch>
              <a:fillRect/>
            </a:stretch>
          </p:blipFill>
          <p:spPr bwMode="auto">
            <a:xfrm>
              <a:off x="3674" y="1911"/>
              <a:ext cx="1723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34" name="Picture 19" descr="GEO_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05" r="41434" b="45230"/>
            <a:stretch>
              <a:fillRect/>
            </a:stretch>
          </p:blipFill>
          <p:spPr bwMode="auto">
            <a:xfrm>
              <a:off x="598" y="1911"/>
              <a:ext cx="294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2057400" y="422116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</a:rPr>
              <a:t>Write two equations to find the coordinates of </a:t>
            </a:r>
            <a:r>
              <a:rPr lang="en-US" altLang="en-US" i="1">
                <a:solidFill>
                  <a:schemeClr val="tx1"/>
                </a:solidFill>
              </a:rPr>
              <a:t>D</a:t>
            </a:r>
            <a:r>
              <a:rPr lang="en-US" altLang="en-US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010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 autoUpdateAnimBg="0"/>
      <p:bldP spid="8501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Ex5</a:t>
            </a:r>
          </a:p>
        </p:txBody>
      </p:sp>
      <p:pic>
        <p:nvPicPr>
          <p:cNvPr id="108547" name="Picture 7" descr="Exampl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11" descr="LH_1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12" descr="EXAMPLEhe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Text Box 13"/>
          <p:cNvSpPr txBox="1">
            <a:spLocks noChangeArrowheads="1"/>
          </p:cNvSpPr>
          <p:nvPr/>
        </p:nvSpPr>
        <p:spPr bwMode="auto">
          <a:xfrm>
            <a:off x="4030664" y="731988"/>
            <a:ext cx="648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Find Coordinates of Endpoint</a:t>
            </a:r>
          </a:p>
        </p:txBody>
      </p:sp>
      <p:pic>
        <p:nvPicPr>
          <p:cNvPr id="86038" name="Picture 22" descr="GEO_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r="59602" b="92346"/>
          <a:stretch>
            <a:fillRect/>
          </a:stretch>
        </p:blipFill>
        <p:spPr bwMode="auto">
          <a:xfrm>
            <a:off x="2433638" y="1520826"/>
            <a:ext cx="316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9" name="Picture 23" descr="GEO_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6" r="16856" b="70422"/>
          <a:stretch>
            <a:fillRect/>
          </a:stretch>
        </p:blipFill>
        <p:spPr bwMode="auto">
          <a:xfrm>
            <a:off x="2470150" y="1952625"/>
            <a:ext cx="77597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0" name="Picture 24" descr="GEO_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3" r="16856" b="59908"/>
          <a:stretch>
            <a:fillRect/>
          </a:stretch>
        </p:blipFill>
        <p:spPr bwMode="auto">
          <a:xfrm>
            <a:off x="2470150" y="2744788"/>
            <a:ext cx="7759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2" name="Picture 26" descr="GEO_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4" r="16856" b="30687"/>
          <a:stretch>
            <a:fillRect/>
          </a:stretch>
        </p:blipFill>
        <p:spPr bwMode="auto">
          <a:xfrm>
            <a:off x="2470150" y="3752851"/>
            <a:ext cx="7759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3" name="Picture 27" descr="GEO_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5" r="16856" b="20959"/>
          <a:stretch>
            <a:fillRect/>
          </a:stretch>
        </p:blipFill>
        <p:spPr bwMode="auto">
          <a:xfrm>
            <a:off x="2470150" y="4618039"/>
            <a:ext cx="77597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2057400" y="5768976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</a:rPr>
              <a:t>Answer:</a:t>
            </a:r>
            <a:r>
              <a:rPr lang="en-US" altLang="en-US">
                <a:solidFill>
                  <a:srgbClr val="E01B22"/>
                </a:solidFill>
              </a:rPr>
              <a:t> 	The coordinates of </a:t>
            </a:r>
            <a:r>
              <a:rPr lang="en-US" altLang="en-US" i="1">
                <a:solidFill>
                  <a:srgbClr val="E01B22"/>
                </a:solidFill>
              </a:rPr>
              <a:t>D</a:t>
            </a:r>
            <a:r>
              <a:rPr lang="en-US" altLang="en-US">
                <a:solidFill>
                  <a:srgbClr val="E01B22"/>
                </a:solidFill>
              </a:rPr>
              <a:t> are (–7, 11).</a:t>
            </a:r>
          </a:p>
        </p:txBody>
      </p:sp>
      <p:grpSp>
        <p:nvGrpSpPr>
          <p:cNvPr id="86047" name="Group 31"/>
          <p:cNvGrpSpPr>
            <a:grpSpLocks/>
          </p:cNvGrpSpPr>
          <p:nvPr/>
        </p:nvGrpSpPr>
        <p:grpSpPr bwMode="auto">
          <a:xfrm>
            <a:off x="2470150" y="3284539"/>
            <a:ext cx="7721600" cy="612775"/>
            <a:chOff x="596" y="2069"/>
            <a:chExt cx="4864" cy="386"/>
          </a:xfrm>
        </p:grpSpPr>
        <p:pic>
          <p:nvPicPr>
            <p:cNvPr id="108562" name="Picture 25" descr="GEO_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7" t="40092" r="16856" b="46101"/>
            <a:stretch>
              <a:fillRect/>
            </a:stretch>
          </p:blipFill>
          <p:spPr bwMode="auto">
            <a:xfrm>
              <a:off x="2924" y="2069"/>
              <a:ext cx="253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63" name="Picture 29" descr="GEO_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92" r="83517" b="49356"/>
            <a:stretch>
              <a:fillRect/>
            </a:stretch>
          </p:blipFill>
          <p:spPr bwMode="auto">
            <a:xfrm>
              <a:off x="596" y="2069"/>
              <a:ext cx="9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048" name="Group 32"/>
          <p:cNvGrpSpPr>
            <a:grpSpLocks/>
          </p:cNvGrpSpPr>
          <p:nvPr/>
        </p:nvGrpSpPr>
        <p:grpSpPr bwMode="auto">
          <a:xfrm>
            <a:off x="2470151" y="5013325"/>
            <a:ext cx="7623175" cy="539750"/>
            <a:chOff x="596" y="3158"/>
            <a:chExt cx="4802" cy="340"/>
          </a:xfrm>
        </p:grpSpPr>
        <p:pic>
          <p:nvPicPr>
            <p:cNvPr id="108560" name="Picture 28" descr="GEO_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7" t="79042" r="16856" b="8798"/>
            <a:stretch>
              <a:fillRect/>
            </a:stretch>
          </p:blipFill>
          <p:spPr bwMode="auto">
            <a:xfrm>
              <a:off x="2862" y="3158"/>
              <a:ext cx="2536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61" name="Picture 30" descr="GEO_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42" r="85457" b="8798"/>
            <a:stretch>
              <a:fillRect/>
            </a:stretch>
          </p:blipFill>
          <p:spPr bwMode="auto">
            <a:xfrm>
              <a:off x="596" y="3158"/>
              <a:ext cx="85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616158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316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3 CYP5</a:t>
            </a:r>
          </a:p>
        </p:txBody>
      </p:sp>
      <p:graphicFrame>
        <p:nvGraphicFramePr>
          <p:cNvPr id="8704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437439" y="2636839"/>
          <a:ext cx="2954337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9" y="2636839"/>
                        <a:ext cx="2954337" cy="332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2471738" y="56245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6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2832100"/>
            <a:ext cx="279082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(3.5, 1)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(–10, 13)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(15, –1)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(17, –11)</a:t>
            </a:r>
          </a:p>
        </p:txBody>
      </p:sp>
      <p:pic>
        <p:nvPicPr>
          <p:cNvPr id="13320" name="Picture 9" descr="CheckPoint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 descr="Example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 descr="LH_1-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14" descr="GEO_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1"/>
          <a:stretch>
            <a:fillRect/>
          </a:stretch>
        </p:blipFill>
        <p:spPr bwMode="auto">
          <a:xfrm>
            <a:off x="2481263" y="1511300"/>
            <a:ext cx="74914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199" r:id="rId6" imgW="2730600" imgH="1905120"/>
        </mc:Choice>
        <mc:Fallback>
          <p:control r:id="rId6" imgW="2730600" imgH="1905120">
            <p:pic>
              <p:nvPicPr>
                <p:cNvPr id="13314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223171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7044" grpId="0" animBg="0"/>
      <p:bldP spid="87045" grpId="0" animBg="1"/>
      <p:bldP spid="8704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Ex6</a:t>
            </a:r>
          </a:p>
        </p:txBody>
      </p:sp>
      <p:pic>
        <p:nvPicPr>
          <p:cNvPr id="109571" name="Picture 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8" descr="LH_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5" name="Picture 9" descr="EXAMPLE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6" name="Text Box 10"/>
          <p:cNvSpPr txBox="1">
            <a:spLocks noChangeArrowheads="1"/>
          </p:cNvSpPr>
          <p:nvPr/>
        </p:nvSpPr>
        <p:spPr bwMode="auto">
          <a:xfrm>
            <a:off x="4030664" y="731988"/>
            <a:ext cx="648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Algebra to Find Measures</a:t>
            </a:r>
          </a:p>
        </p:txBody>
      </p:sp>
      <p:pic>
        <p:nvPicPr>
          <p:cNvPr id="260107" name="Picture 11" descr="Exampl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9" name="Picture 13" descr="GEO01-03-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141538"/>
            <a:ext cx="4495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3" name="Picture 17" descr="GEO_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93"/>
          <a:stretch>
            <a:fillRect/>
          </a:stretch>
        </p:blipFill>
        <p:spPr bwMode="auto">
          <a:xfrm>
            <a:off x="2484439" y="3933825"/>
            <a:ext cx="77692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4" name="Picture 18" descr="GEO_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5"/>
          <a:stretch>
            <a:fillRect/>
          </a:stretch>
        </p:blipFill>
        <p:spPr bwMode="auto">
          <a:xfrm>
            <a:off x="2484439" y="5553075"/>
            <a:ext cx="7769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5" name="Picture 19" descr="GEO_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1471614"/>
            <a:ext cx="78962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363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Ex6</a:t>
            </a:r>
          </a:p>
        </p:txBody>
      </p:sp>
      <p:pic>
        <p:nvPicPr>
          <p:cNvPr id="110595" name="Picture 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8" descr="LH_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9" descr="EXAMPLE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Text Box 10"/>
          <p:cNvSpPr txBox="1">
            <a:spLocks noChangeArrowheads="1"/>
          </p:cNvSpPr>
          <p:nvPr/>
        </p:nvSpPr>
        <p:spPr bwMode="auto">
          <a:xfrm>
            <a:off x="4030664" y="731988"/>
            <a:ext cx="648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Algebra to Find Measures</a:t>
            </a:r>
          </a:p>
        </p:txBody>
      </p:sp>
      <p:pic>
        <p:nvPicPr>
          <p:cNvPr id="110599" name="Picture 11" descr="Exampl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151" name="Group 31"/>
          <p:cNvGrpSpPr>
            <a:grpSpLocks/>
          </p:cNvGrpSpPr>
          <p:nvPr/>
        </p:nvGrpSpPr>
        <p:grpSpPr bwMode="auto">
          <a:xfrm>
            <a:off x="2478089" y="2241550"/>
            <a:ext cx="7170737" cy="800100"/>
            <a:chOff x="601" y="840"/>
            <a:chExt cx="4517" cy="504"/>
          </a:xfrm>
        </p:grpSpPr>
        <p:pic>
          <p:nvPicPr>
            <p:cNvPr id="110617" name="Picture 19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67" r="38777" b="34430"/>
            <a:stretch>
              <a:fillRect/>
            </a:stretch>
          </p:blipFill>
          <p:spPr bwMode="auto">
            <a:xfrm>
              <a:off x="2306" y="933"/>
              <a:ext cx="281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8" name="Picture 20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65" b="87711"/>
            <a:stretch>
              <a:fillRect/>
            </a:stretch>
          </p:blipFill>
          <p:spPr bwMode="auto">
            <a:xfrm>
              <a:off x="601" y="840"/>
              <a:ext cx="170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1152" name="Group 32"/>
          <p:cNvGrpSpPr>
            <a:grpSpLocks/>
          </p:cNvGrpSpPr>
          <p:nvPr/>
        </p:nvGrpSpPr>
        <p:grpSpPr bwMode="auto">
          <a:xfrm>
            <a:off x="2478088" y="2997200"/>
            <a:ext cx="7758112" cy="827088"/>
            <a:chOff x="601" y="1344"/>
            <a:chExt cx="4887" cy="521"/>
          </a:xfrm>
        </p:grpSpPr>
        <p:pic>
          <p:nvPicPr>
            <p:cNvPr id="110615" name="Picture 21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9" r="62965" b="75006"/>
            <a:stretch>
              <a:fillRect/>
            </a:stretch>
          </p:blipFill>
          <p:spPr bwMode="auto">
            <a:xfrm>
              <a:off x="601" y="1344"/>
              <a:ext cx="1701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6" name="Picture 26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 r="38777" b="28358"/>
            <a:stretch>
              <a:fillRect/>
            </a:stretch>
          </p:blipFill>
          <p:spPr bwMode="auto">
            <a:xfrm>
              <a:off x="2676" y="1457"/>
              <a:ext cx="281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1153" name="Group 33"/>
          <p:cNvGrpSpPr>
            <a:grpSpLocks/>
          </p:cNvGrpSpPr>
          <p:nvPr/>
        </p:nvGrpSpPr>
        <p:grpSpPr bwMode="auto">
          <a:xfrm>
            <a:off x="2478088" y="3897313"/>
            <a:ext cx="7046912" cy="468312"/>
            <a:chOff x="601" y="1848"/>
            <a:chExt cx="4439" cy="295"/>
          </a:xfrm>
        </p:grpSpPr>
        <p:pic>
          <p:nvPicPr>
            <p:cNvPr id="110613" name="Picture 22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34" r="62965" b="68373"/>
            <a:stretch>
              <a:fillRect/>
            </a:stretch>
          </p:blipFill>
          <p:spPr bwMode="auto">
            <a:xfrm>
              <a:off x="601" y="1848"/>
              <a:ext cx="170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4" name="Picture 27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02" r="38777" b="21165"/>
            <a:stretch>
              <a:fillRect/>
            </a:stretch>
          </p:blipFill>
          <p:spPr bwMode="auto">
            <a:xfrm>
              <a:off x="2228" y="1866"/>
              <a:ext cx="281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1154" name="Group 34"/>
          <p:cNvGrpSpPr>
            <a:grpSpLocks/>
          </p:cNvGrpSpPr>
          <p:nvPr/>
        </p:nvGrpSpPr>
        <p:grpSpPr bwMode="auto">
          <a:xfrm>
            <a:off x="2478088" y="4473576"/>
            <a:ext cx="7154862" cy="487363"/>
            <a:chOff x="601" y="2137"/>
            <a:chExt cx="4507" cy="307"/>
          </a:xfrm>
        </p:grpSpPr>
        <p:pic>
          <p:nvPicPr>
            <p:cNvPr id="110611" name="Picture 23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27" r="62965" b="61740"/>
            <a:stretch>
              <a:fillRect/>
            </a:stretch>
          </p:blipFill>
          <p:spPr bwMode="auto">
            <a:xfrm>
              <a:off x="601" y="2137"/>
              <a:ext cx="170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2" name="Picture 28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96" r="38777" b="13411"/>
            <a:stretch>
              <a:fillRect/>
            </a:stretch>
          </p:blipFill>
          <p:spPr bwMode="auto">
            <a:xfrm>
              <a:off x="2296" y="2149"/>
              <a:ext cx="281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1155" name="Group 35"/>
          <p:cNvGrpSpPr>
            <a:grpSpLocks/>
          </p:cNvGrpSpPr>
          <p:nvPr/>
        </p:nvGrpSpPr>
        <p:grpSpPr bwMode="auto">
          <a:xfrm>
            <a:off x="2478088" y="5049838"/>
            <a:ext cx="7154862" cy="495300"/>
            <a:chOff x="601" y="2432"/>
            <a:chExt cx="4507" cy="312"/>
          </a:xfrm>
        </p:grpSpPr>
        <p:pic>
          <p:nvPicPr>
            <p:cNvPr id="110609" name="Picture 24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20" r="62965" b="55084"/>
            <a:stretch>
              <a:fillRect/>
            </a:stretch>
          </p:blipFill>
          <p:spPr bwMode="auto">
            <a:xfrm>
              <a:off x="601" y="2432"/>
              <a:ext cx="17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0" name="Picture 29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89" r="38777" b="6242"/>
            <a:stretch>
              <a:fillRect/>
            </a:stretch>
          </p:blipFill>
          <p:spPr bwMode="auto">
            <a:xfrm>
              <a:off x="2296" y="2450"/>
              <a:ext cx="2812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1156" name="Group 36"/>
          <p:cNvGrpSpPr>
            <a:grpSpLocks/>
          </p:cNvGrpSpPr>
          <p:nvPr/>
        </p:nvGrpSpPr>
        <p:grpSpPr bwMode="auto">
          <a:xfrm>
            <a:off x="2478088" y="5516563"/>
            <a:ext cx="7154862" cy="836612"/>
            <a:chOff x="601" y="2688"/>
            <a:chExt cx="4507" cy="527"/>
          </a:xfrm>
        </p:grpSpPr>
        <p:pic>
          <p:nvPicPr>
            <p:cNvPr id="110607" name="Picture 25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16" r="62965" b="42233"/>
            <a:stretch>
              <a:fillRect/>
            </a:stretch>
          </p:blipFill>
          <p:spPr bwMode="auto">
            <a:xfrm>
              <a:off x="601" y="2688"/>
              <a:ext cx="170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8" name="Picture 30" descr="GEO_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58" r="38777"/>
            <a:stretch>
              <a:fillRect/>
            </a:stretch>
          </p:blipFill>
          <p:spPr bwMode="auto">
            <a:xfrm>
              <a:off x="2296" y="2869"/>
              <a:ext cx="281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1158" name="Rectangle 38"/>
          <p:cNvSpPr>
            <a:spLocks noChangeArrowheads="1"/>
          </p:cNvSpPr>
          <p:nvPr/>
        </p:nvSpPr>
        <p:spPr bwMode="auto">
          <a:xfrm>
            <a:off x="2409826" y="1447801"/>
            <a:ext cx="782002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this equation and the algebraic measures to find a value for 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x.</a:t>
            </a:r>
            <a:endParaRPr lang="en-US" altLang="en-US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8347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2 Ex4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00301" y="1522414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Find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XZ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4996" name="Picture 6" descr="Examp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10" descr="Math NAV-LessBack2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11" descr="LH_1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2" descr="EXAMPLEhe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 Box 13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Find Measurements</a:t>
            </a:r>
          </a:p>
        </p:txBody>
      </p:sp>
      <p:pic>
        <p:nvPicPr>
          <p:cNvPr id="62478" name="Picture 14" descr="GEO_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9"/>
          <a:stretch>
            <a:fillRect/>
          </a:stretch>
        </p:blipFill>
        <p:spPr bwMode="auto">
          <a:xfrm>
            <a:off x="2462214" y="5157789"/>
            <a:ext cx="7515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Picture 15" descr="GEO01-01-0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422400"/>
            <a:ext cx="4559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16" descr="GEO_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7" b="23518"/>
          <a:stretch>
            <a:fillRect/>
          </a:stretch>
        </p:blipFill>
        <p:spPr bwMode="auto">
          <a:xfrm>
            <a:off x="2462214" y="4400551"/>
            <a:ext cx="7515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7" descr="GEO_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0" b="46263"/>
          <a:stretch>
            <a:fillRect/>
          </a:stretch>
        </p:blipFill>
        <p:spPr bwMode="auto">
          <a:xfrm>
            <a:off x="2462214" y="3860800"/>
            <a:ext cx="75152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18" descr="GEO_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6" b="60710"/>
          <a:stretch>
            <a:fillRect/>
          </a:stretch>
        </p:blipFill>
        <p:spPr bwMode="auto">
          <a:xfrm>
            <a:off x="2462214" y="2997201"/>
            <a:ext cx="7515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19" descr="GEO_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06"/>
          <a:stretch>
            <a:fillRect/>
          </a:stretch>
        </p:blipFill>
        <p:spPr bwMode="auto">
          <a:xfrm>
            <a:off x="2462214" y="2528889"/>
            <a:ext cx="7515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755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3 Ex6</a:t>
            </a:r>
          </a:p>
        </p:txBody>
      </p:sp>
      <p:pic>
        <p:nvPicPr>
          <p:cNvPr id="111619" name="Picture 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7" descr="LH_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8" descr="EXAMPLE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9"/>
          <p:cNvSpPr txBox="1">
            <a:spLocks noChangeArrowheads="1"/>
          </p:cNvSpPr>
          <p:nvPr/>
        </p:nvSpPr>
        <p:spPr bwMode="auto">
          <a:xfrm>
            <a:off x="4030664" y="731988"/>
            <a:ext cx="648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Algebra to Find Measures</a:t>
            </a:r>
          </a:p>
        </p:txBody>
      </p:sp>
      <p:pic>
        <p:nvPicPr>
          <p:cNvPr id="111623" name="Picture 10" descr="Exampl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1" name="Picture 13" descr="GEO_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 b="77257"/>
          <a:stretch>
            <a:fillRect/>
          </a:stretch>
        </p:blipFill>
        <p:spPr bwMode="auto">
          <a:xfrm>
            <a:off x="2478089" y="1341438"/>
            <a:ext cx="75961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2" name="Picture 14" descr="GEO_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3" r="24527" b="63081"/>
          <a:stretch>
            <a:fillRect/>
          </a:stretch>
        </p:blipFill>
        <p:spPr bwMode="auto">
          <a:xfrm>
            <a:off x="2478089" y="2251076"/>
            <a:ext cx="75961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3" name="Picture 15" descr="GEO_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2" r="24527" b="39015"/>
          <a:stretch>
            <a:fillRect/>
          </a:stretch>
        </p:blipFill>
        <p:spPr bwMode="auto">
          <a:xfrm>
            <a:off x="2478089" y="2889251"/>
            <a:ext cx="7596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4" name="Picture 16" descr="GEO_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5" r="24527" b="24567"/>
          <a:stretch>
            <a:fillRect/>
          </a:stretch>
        </p:blipFill>
        <p:spPr bwMode="auto">
          <a:xfrm>
            <a:off x="2478089" y="3870325"/>
            <a:ext cx="75961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5" name="Picture 17" descr="GEO_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3" r="24527"/>
          <a:stretch>
            <a:fillRect/>
          </a:stretch>
        </p:blipFill>
        <p:spPr bwMode="auto">
          <a:xfrm>
            <a:off x="2478089" y="4545013"/>
            <a:ext cx="75961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6" name="Picture 18" descr="CIM_math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6" y="5076826"/>
            <a:ext cx="35909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587" name="Text Box 19"/>
          <p:cNvSpPr txBox="1">
            <a:spLocks noChangeArrowheads="1"/>
          </p:cNvSpPr>
          <p:nvPr/>
        </p:nvSpPr>
        <p:spPr bwMode="auto">
          <a:xfrm>
            <a:off x="6705601" y="5514975"/>
            <a:ext cx="3438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39D"/>
              </a:buClr>
            </a:pPr>
            <a:r>
              <a:rPr lang="en-US" altLang="en-US" sz="1400" b="1">
                <a:solidFill>
                  <a:srgbClr val="339966"/>
                </a:solidFill>
                <a:hlinkClick r:id="rId9" action="ppaction://hlinkfile"/>
              </a:rPr>
              <a:t>Interactive Lab:</a:t>
            </a:r>
            <a:r>
              <a:rPr lang="en-US" altLang="en-US" sz="1400" b="1">
                <a:solidFill>
                  <a:srgbClr val="00539D"/>
                </a:solidFill>
                <a:hlinkClick r:id="rId9" action="ppaction://hlinkfile"/>
              </a:rPr>
              <a:t> Archeology and the Coordinate Plane </a:t>
            </a:r>
            <a:endParaRPr lang="en-US" altLang="en-US" sz="1400" b="1">
              <a:solidFill>
                <a:srgbClr val="00539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6114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8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340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3 CYP6</a:t>
            </a:r>
          </a:p>
        </p:txBody>
      </p:sp>
      <p:graphicFrame>
        <p:nvGraphicFramePr>
          <p:cNvPr id="262148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656138" y="3441700"/>
          <a:ext cx="2474912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441700"/>
                        <a:ext cx="2474912" cy="278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49" name="Oval 5"/>
          <p:cNvSpPr>
            <a:spLocks noChangeArrowheads="1"/>
          </p:cNvSpPr>
          <p:nvPr/>
        </p:nvSpPr>
        <p:spPr bwMode="auto">
          <a:xfrm>
            <a:off x="2471738" y="31416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2150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2209800"/>
            <a:ext cx="279082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1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3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5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10</a:t>
            </a:r>
          </a:p>
        </p:txBody>
      </p:sp>
      <p:pic>
        <p:nvPicPr>
          <p:cNvPr id="14344" name="Picture 8" descr="CheckPoint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4" name="Picture 10" descr="CheckProgre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LH_1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7" name="Picture 13" descr="Example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8" name="Picture 14" descr="GEO_3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3" b="35130"/>
          <a:stretch>
            <a:fillRect/>
          </a:stretch>
        </p:blipFill>
        <p:spPr bwMode="auto">
          <a:xfrm>
            <a:off x="2486025" y="1470025"/>
            <a:ext cx="7848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9" name="Picture 15" descr="GEO01-03-06-Y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952625"/>
            <a:ext cx="5829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9223" r:id="rId6" imgW="2730600" imgH="1905120"/>
        </mc:Choice>
        <mc:Fallback>
          <p:control r:id="rId6" imgW="2730600" imgH="1905120">
            <p:pic>
              <p:nvPicPr>
                <p:cNvPr id="14338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784863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2148" grpId="0" animBg="0"/>
      <p:bldP spid="262149" grpId="0" animBg="1"/>
      <p:bldP spid="26215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2 Ex4</a:t>
            </a:r>
          </a:p>
        </p:txBody>
      </p:sp>
      <p:pic>
        <p:nvPicPr>
          <p:cNvPr id="86019" name="Picture 5" descr="Examp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7" descr="Math NAV-LessBack2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8" descr="LH_1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9" descr="EXAMPLEhe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Find Measurements</a:t>
            </a:r>
          </a:p>
        </p:txBody>
      </p:sp>
      <p:pic>
        <p:nvPicPr>
          <p:cNvPr id="487439" name="Picture 15" descr="GEO_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4" y="1352550"/>
            <a:ext cx="45418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7227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2 Ex4</a:t>
            </a:r>
          </a:p>
        </p:txBody>
      </p:sp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2400301" y="1522414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Find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if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between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7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45, and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5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3.</a:t>
            </a:r>
            <a:endParaRPr lang="en-US" altLang="en-US" b="1" i="1">
              <a:solidFill>
                <a:srgbClr val="00539D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2057400" y="3068638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/>
              <a:t>	</a:t>
            </a:r>
            <a:r>
              <a:rPr lang="en-US" altLang="en-US" i="1">
                <a:solidFill>
                  <a:srgbClr val="E01B22"/>
                </a:solidFill>
              </a:rPr>
              <a:t>ST</a:t>
            </a:r>
            <a:r>
              <a:rPr lang="en-US" altLang="en-US"/>
              <a:t> + </a:t>
            </a:r>
            <a:r>
              <a:rPr lang="en-US" altLang="en-US" i="1">
                <a:solidFill>
                  <a:srgbClr val="339966"/>
                </a:solidFill>
              </a:rPr>
              <a:t>TU</a:t>
            </a:r>
            <a:r>
              <a:rPr lang="en-US" altLang="en-US"/>
              <a:t>	= </a:t>
            </a:r>
            <a:r>
              <a:rPr lang="en-US" altLang="en-US" i="1">
                <a:solidFill>
                  <a:srgbClr val="00539D"/>
                </a:solidFill>
              </a:rPr>
              <a:t>SU</a:t>
            </a:r>
          </a:p>
          <a:p>
            <a:pPr eaLnBrk="1" hangingPunct="1"/>
            <a:r>
              <a:rPr lang="en-US" altLang="en-US"/>
              <a:t>	</a:t>
            </a:r>
            <a:r>
              <a:rPr lang="en-US" altLang="en-US">
                <a:solidFill>
                  <a:srgbClr val="E01B22"/>
                </a:solidFill>
              </a:rPr>
              <a:t>7</a:t>
            </a:r>
            <a:r>
              <a:rPr lang="en-US" altLang="en-US" i="1">
                <a:solidFill>
                  <a:srgbClr val="E01B22"/>
                </a:solidFill>
              </a:rPr>
              <a:t>x</a:t>
            </a:r>
            <a:r>
              <a:rPr lang="en-US" altLang="en-US"/>
              <a:t> + </a:t>
            </a:r>
            <a:r>
              <a:rPr lang="en-US" altLang="en-US">
                <a:solidFill>
                  <a:srgbClr val="339966"/>
                </a:solidFill>
              </a:rPr>
              <a:t>5</a:t>
            </a:r>
            <a:r>
              <a:rPr lang="en-US" altLang="en-US" i="1">
                <a:solidFill>
                  <a:srgbClr val="339966"/>
                </a:solidFill>
              </a:rPr>
              <a:t>x</a:t>
            </a:r>
            <a:r>
              <a:rPr lang="en-US" altLang="en-US">
                <a:solidFill>
                  <a:srgbClr val="339966"/>
                </a:solidFill>
              </a:rPr>
              <a:t> – 3</a:t>
            </a:r>
            <a:r>
              <a:rPr lang="en-US" altLang="en-US"/>
              <a:t>	= </a:t>
            </a:r>
            <a:r>
              <a:rPr lang="en-US" altLang="en-US">
                <a:solidFill>
                  <a:srgbClr val="00539D"/>
                </a:solidFill>
              </a:rPr>
              <a:t>45</a:t>
            </a:r>
            <a:r>
              <a:rPr lang="en-US" altLang="en-US"/>
              <a:t>	Substitute known values.</a:t>
            </a:r>
          </a:p>
          <a:p>
            <a:pPr eaLnBrk="1" hangingPunct="1"/>
            <a:r>
              <a:rPr lang="en-US" altLang="en-US"/>
              <a:t>	7</a:t>
            </a:r>
            <a:r>
              <a:rPr lang="en-US" altLang="en-US" i="1"/>
              <a:t>x </a:t>
            </a:r>
            <a:r>
              <a:rPr lang="en-US" altLang="en-US"/>
              <a:t>+ 5</a:t>
            </a:r>
            <a:r>
              <a:rPr lang="en-US" altLang="en-US" i="1"/>
              <a:t>x</a:t>
            </a:r>
            <a:r>
              <a:rPr lang="en-US" altLang="en-US"/>
              <a:t> – 3 </a:t>
            </a:r>
            <a:r>
              <a:rPr lang="en-US" altLang="en-US">
                <a:solidFill>
                  <a:srgbClr val="E01B22"/>
                </a:solidFill>
              </a:rPr>
              <a:t>+ 3</a:t>
            </a:r>
            <a:r>
              <a:rPr lang="en-US" altLang="en-US"/>
              <a:t>	= 45 </a:t>
            </a:r>
            <a:r>
              <a:rPr lang="en-US" altLang="en-US">
                <a:solidFill>
                  <a:srgbClr val="E01B22"/>
                </a:solidFill>
              </a:rPr>
              <a:t>+ 3</a:t>
            </a:r>
            <a:r>
              <a:rPr lang="en-US" altLang="en-US"/>
              <a:t>	Add 3 to each side.</a:t>
            </a:r>
          </a:p>
          <a:p>
            <a:pPr eaLnBrk="1" hangingPunct="1"/>
            <a:r>
              <a:rPr lang="en-US" altLang="en-US"/>
              <a:t>	12</a:t>
            </a:r>
            <a:r>
              <a:rPr lang="en-US" altLang="en-US" i="1"/>
              <a:t>x</a:t>
            </a:r>
            <a:r>
              <a:rPr lang="en-US" altLang="en-US"/>
              <a:t>	= 48	Simplify.</a:t>
            </a:r>
          </a:p>
        </p:txBody>
      </p:sp>
      <p:pic>
        <p:nvPicPr>
          <p:cNvPr id="87045" name="Picture 5" descr="Examp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7" descr="Math NAV-LessBack2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8" descr="LH_1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9" descr="EXAMPLEhe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Find Measurements</a:t>
            </a:r>
          </a:p>
        </p:txBody>
      </p:sp>
      <p:pic>
        <p:nvPicPr>
          <p:cNvPr id="547851" name="Picture 11" descr="GEO_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4" y="4941888"/>
            <a:ext cx="54752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852" name="Picture 12" descr="GEO01-02-04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205038"/>
            <a:ext cx="426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2057400" y="5708651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/>
              <a:t>	</a:t>
            </a:r>
            <a:r>
              <a:rPr lang="en-US" altLang="en-US"/>
              <a:t>x	= 4	Simplify.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2802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7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7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7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 autoUpdateAnimBg="0" advAuto="0"/>
      <p:bldP spid="547844" grpId="0" build="p" autoUpdateAnimBg="0"/>
      <p:bldP spid="5478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2 Ex4</a:t>
            </a:r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2057400" y="1503364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tx1"/>
                </a:solidFill>
              </a:rPr>
              <a:t>	ST</a:t>
            </a:r>
            <a:r>
              <a:rPr lang="en-US" altLang="en-US">
                <a:solidFill>
                  <a:schemeClr val="tx1"/>
                </a:solidFill>
              </a:rPr>
              <a:t> 	= </a:t>
            </a:r>
            <a:r>
              <a:rPr lang="en-US" altLang="en-US" i="1">
                <a:solidFill>
                  <a:schemeClr val="tx1"/>
                </a:solidFill>
              </a:rPr>
              <a:t>7</a:t>
            </a:r>
            <a:r>
              <a:rPr lang="en-US" altLang="en-US" i="1">
                <a:solidFill>
                  <a:srgbClr val="E01B22"/>
                </a:solidFill>
              </a:rPr>
              <a:t>x</a:t>
            </a:r>
            <a:r>
              <a:rPr lang="en-US" altLang="en-US" i="1">
                <a:solidFill>
                  <a:schemeClr val="tx1"/>
                </a:solidFill>
              </a:rPr>
              <a:t>	</a:t>
            </a:r>
            <a:r>
              <a:rPr lang="en-US" altLang="en-US">
                <a:solidFill>
                  <a:schemeClr val="tx1"/>
                </a:solidFill>
              </a:rPr>
              <a:t>Given</a:t>
            </a:r>
          </a:p>
        </p:txBody>
      </p:sp>
      <p:pic>
        <p:nvPicPr>
          <p:cNvPr id="88068" name="Picture 5" descr="Examp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 descr="Math NAV-LessBack2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7" descr="LH_1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8" descr="EXAMPLEhe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Find Measurements</a:t>
            </a:r>
          </a:p>
        </p:txBody>
      </p:sp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2057400" y="408781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</a:rPr>
              <a:t>Answer:</a:t>
            </a:r>
            <a:r>
              <a:rPr lang="en-US" altLang="en-US">
                <a:solidFill>
                  <a:srgbClr val="E01B22"/>
                </a:solidFill>
              </a:rPr>
              <a:t> 	</a:t>
            </a:r>
            <a:r>
              <a:rPr lang="en-US" altLang="en-US" i="1">
                <a:solidFill>
                  <a:srgbClr val="E01B22"/>
                </a:solidFill>
              </a:rPr>
              <a:t>x</a:t>
            </a:r>
            <a:r>
              <a:rPr lang="en-US" altLang="en-US">
                <a:solidFill>
                  <a:srgbClr val="E01B22"/>
                </a:solidFill>
              </a:rPr>
              <a:t> = 4, </a:t>
            </a:r>
            <a:r>
              <a:rPr lang="en-US" altLang="en-US" i="1">
                <a:solidFill>
                  <a:srgbClr val="E01B22"/>
                </a:solidFill>
              </a:rPr>
              <a:t>ST</a:t>
            </a:r>
            <a:r>
              <a:rPr lang="en-US" altLang="en-US">
                <a:solidFill>
                  <a:srgbClr val="E01B22"/>
                </a:solidFill>
              </a:rPr>
              <a:t> = 28</a:t>
            </a:r>
            <a:endParaRPr lang="en-US" altLang="en-US" i="1">
              <a:solidFill>
                <a:srgbClr val="E01B22"/>
              </a:solidFill>
            </a:endParaRPr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2057400" y="1984376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6289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	= 7(</a:t>
            </a:r>
            <a:r>
              <a:rPr lang="en-US" altLang="en-US">
                <a:solidFill>
                  <a:srgbClr val="E01B22"/>
                </a:solidFill>
              </a:rPr>
              <a:t>4</a:t>
            </a:r>
            <a:r>
              <a:rPr lang="en-US" altLang="en-US">
                <a:solidFill>
                  <a:schemeClr val="tx1"/>
                </a:solidFill>
              </a:rPr>
              <a:t>)	</a:t>
            </a:r>
            <a:r>
              <a:rPr lang="en-US" altLang="en-US" i="1">
                <a:solidFill>
                  <a:schemeClr val="tx1"/>
                </a:solidFill>
              </a:rPr>
              <a:t>x</a:t>
            </a:r>
            <a:r>
              <a:rPr lang="en-US" altLang="en-US">
                <a:solidFill>
                  <a:schemeClr val="tx1"/>
                </a:solidFill>
              </a:rPr>
              <a:t> = 4</a:t>
            </a:r>
            <a:endParaRPr lang="en-US" altLang="en-US" i="1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	= 28	Multiply.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951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9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autoUpdateAnimBg="0"/>
      <p:bldP spid="549901" grpId="0" autoUpdateAnimBg="0"/>
      <p:bldP spid="54990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9091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2 CYP4</a:t>
            </a:r>
          </a:p>
        </p:txBody>
      </p:sp>
      <p:graphicFrame>
        <p:nvGraphicFramePr>
          <p:cNvPr id="63492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693025" y="2924175"/>
          <a:ext cx="269875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025" y="2924175"/>
                        <a:ext cx="2698750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471738" y="50403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5" name="TPQuestion"/>
          <p:cNvSpPr>
            <a:spLocks noChangeArrowheads="1"/>
          </p:cNvSpPr>
          <p:nvPr/>
        </p:nvSpPr>
        <p:spPr bwMode="auto">
          <a:xfrm>
            <a:off x="2057400" y="1504951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01B22"/>
                </a:solidFill>
              </a:rPr>
              <a:t>A.</a:t>
            </a:r>
            <a:r>
              <a:rPr lang="en-US" altLang="en-US" b="1">
                <a:solidFill>
                  <a:srgbClr val="00539D"/>
                </a:solidFill>
              </a:rPr>
              <a:t> Find </a:t>
            </a:r>
            <a:r>
              <a:rPr lang="en-US" altLang="en-US" b="1" i="1">
                <a:solidFill>
                  <a:srgbClr val="00539D"/>
                </a:solidFill>
              </a:rPr>
              <a:t>SE</a:t>
            </a:r>
            <a:r>
              <a:rPr lang="en-US" altLang="en-US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89095" name="Picture 9" descr="CheckPoint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 descr="Example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 descr="CheckProgre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2" descr="Math NAV-LessBack2">
            <a:hlinkClick r:id="rId1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3" descr="LH_1-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15" descr="GEO01-02-04c-YT-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508125"/>
            <a:ext cx="28384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507" name="Group 19"/>
          <p:cNvGrpSpPr>
            <a:grpSpLocks/>
          </p:cNvGrpSpPr>
          <p:nvPr/>
        </p:nvGrpSpPr>
        <p:grpSpPr bwMode="auto">
          <a:xfrm>
            <a:off x="2438401" y="2052639"/>
            <a:ext cx="2790825" cy="3565525"/>
            <a:chOff x="576" y="1293"/>
            <a:chExt cx="1758" cy="2246"/>
          </a:xfrm>
        </p:grpSpPr>
        <p:sp>
          <p:nvSpPr>
            <p:cNvPr id="89102" name="TPAnswers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6" y="1392"/>
              <a:ext cx="1758" cy="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A.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B.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C.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D.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</p:txBody>
        </p:sp>
        <p:pic>
          <p:nvPicPr>
            <p:cNvPr id="89103" name="Picture 14" descr="GEO_2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94"/>
            <a:stretch>
              <a:fillRect/>
            </a:stretch>
          </p:blipFill>
          <p:spPr bwMode="auto">
            <a:xfrm>
              <a:off x="946" y="3053"/>
              <a:ext cx="698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04" name="Picture 16" descr="GEO_2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49" b="23906"/>
            <a:stretch>
              <a:fillRect/>
            </a:stretch>
          </p:blipFill>
          <p:spPr bwMode="auto">
            <a:xfrm>
              <a:off x="946" y="2484"/>
              <a:ext cx="6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05" name="Picture 17" descr="GEO_2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1" b="49533"/>
            <a:stretch>
              <a:fillRect/>
            </a:stretch>
          </p:blipFill>
          <p:spPr bwMode="auto">
            <a:xfrm>
              <a:off x="946" y="1874"/>
              <a:ext cx="69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06" name="Picture 18" descr="GEO_2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09"/>
            <a:stretch>
              <a:fillRect/>
            </a:stretch>
          </p:blipFill>
          <p:spPr bwMode="auto">
            <a:xfrm>
              <a:off x="946" y="1293"/>
              <a:ext cx="69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8985086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492" grpId="0" animBg="0"/>
      <p:bldP spid="63493" grpId="0" animBg="1"/>
      <p:bldP spid="634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0115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2 CYP4</a:t>
            </a:r>
          </a:p>
        </p:txBody>
      </p:sp>
      <p:graphicFrame>
        <p:nvGraphicFramePr>
          <p:cNvPr id="528388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821613" y="3068639"/>
          <a:ext cx="2570162" cy="28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3068639"/>
                        <a:ext cx="2570162" cy="289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89" name="Oval 5"/>
          <p:cNvSpPr>
            <a:spLocks noChangeArrowheads="1"/>
          </p:cNvSpPr>
          <p:nvPr/>
        </p:nvSpPr>
        <p:spPr bwMode="auto">
          <a:xfrm>
            <a:off x="2471738" y="31416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390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2209800"/>
            <a:ext cx="279082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4.2 cm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3.7 cm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4.7 cm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2.1 cm</a:t>
            </a:r>
          </a:p>
        </p:txBody>
      </p:sp>
      <p:sp>
        <p:nvSpPr>
          <p:cNvPr id="528391" name="TPQuestion"/>
          <p:cNvSpPr>
            <a:spLocks noChangeArrowheads="1"/>
          </p:cNvSpPr>
          <p:nvPr/>
        </p:nvSpPr>
        <p:spPr bwMode="auto">
          <a:xfrm>
            <a:off x="2057400" y="1504951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01B22"/>
                </a:solidFill>
              </a:rPr>
              <a:t>B.</a:t>
            </a:r>
            <a:r>
              <a:rPr lang="en-US" altLang="en-US" b="1">
                <a:solidFill>
                  <a:srgbClr val="00539D"/>
                </a:solidFill>
              </a:rPr>
              <a:t> Find </a:t>
            </a:r>
            <a:r>
              <a:rPr lang="en-US" altLang="en-US" b="1" i="1">
                <a:solidFill>
                  <a:srgbClr val="00539D"/>
                </a:solidFill>
              </a:rPr>
              <a:t>ON</a:t>
            </a:r>
            <a:r>
              <a:rPr lang="en-US" altLang="en-US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90120" name="Picture 8" descr="CheckPoint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Example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CheckProgre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Math NAV-LessBack2">
            <a:hlinkClick r:id="rId1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LH_1-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399" name="Picture 15" descr="GEO01-02-04c-YT-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9" y="1422401"/>
            <a:ext cx="380047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76059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8388" grpId="0" animBg="0"/>
      <p:bldP spid="528389" grpId="0" animBg="1"/>
      <p:bldP spid="528390" grpId="0" autoUpdateAnimBg="0"/>
      <p:bldP spid="5283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1139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2 CYP4</a:t>
            </a:r>
          </a:p>
        </p:txBody>
      </p:sp>
      <p:graphicFrame>
        <p:nvGraphicFramePr>
          <p:cNvPr id="530436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534275" y="2744789"/>
          <a:ext cx="2857500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2744789"/>
                        <a:ext cx="2857500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37" name="Oval 5"/>
          <p:cNvSpPr>
            <a:spLocks noChangeArrowheads="1"/>
          </p:cNvSpPr>
          <p:nvPr/>
        </p:nvSpPr>
        <p:spPr bwMode="auto">
          <a:xfrm>
            <a:off x="2471738" y="55895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438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59039" y="2744788"/>
            <a:ext cx="279082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 = –15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a 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=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14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a 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= 4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 = 2</a:t>
            </a:r>
            <a:endParaRPr lang="pt-BR" altLang="en-US" b="1" i="1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530439" name="TPQuestion"/>
          <p:cNvSpPr>
            <a:spLocks noChangeArrowheads="1"/>
          </p:cNvSpPr>
          <p:nvPr/>
        </p:nvSpPr>
        <p:spPr bwMode="auto">
          <a:xfrm>
            <a:off x="2057400" y="1504951"/>
            <a:ext cx="425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01B22"/>
                </a:solidFill>
              </a:rPr>
              <a:t>C.</a:t>
            </a:r>
            <a:r>
              <a:rPr lang="en-US" altLang="en-US" b="1">
                <a:solidFill>
                  <a:srgbClr val="00539D"/>
                </a:solidFill>
              </a:rPr>
              <a:t> Find </a:t>
            </a:r>
            <a:r>
              <a:rPr lang="en-US" altLang="en-US" b="1" i="1">
                <a:solidFill>
                  <a:srgbClr val="00539D"/>
                </a:solidFill>
              </a:rPr>
              <a:t>a</a:t>
            </a:r>
            <a:r>
              <a:rPr lang="en-US" altLang="en-US" b="1">
                <a:solidFill>
                  <a:srgbClr val="00539D"/>
                </a:solidFill>
              </a:rPr>
              <a:t> if </a:t>
            </a:r>
            <a:r>
              <a:rPr lang="en-US" altLang="en-US" b="1" i="1">
                <a:solidFill>
                  <a:srgbClr val="00539D"/>
                </a:solidFill>
              </a:rPr>
              <a:t>AB</a:t>
            </a:r>
            <a:r>
              <a:rPr lang="en-US" altLang="en-US" b="1">
                <a:solidFill>
                  <a:srgbClr val="00539D"/>
                </a:solidFill>
              </a:rPr>
              <a:t> = 4</a:t>
            </a:r>
            <a:r>
              <a:rPr lang="en-US" altLang="en-US" b="1" i="1">
                <a:solidFill>
                  <a:srgbClr val="00539D"/>
                </a:solidFill>
              </a:rPr>
              <a:t>a</a:t>
            </a:r>
            <a:r>
              <a:rPr lang="en-US" altLang="en-US" b="1">
                <a:solidFill>
                  <a:srgbClr val="00539D"/>
                </a:solidFill>
              </a:rPr>
              <a:t> + 10, </a:t>
            </a:r>
            <a:r>
              <a:rPr lang="en-US" altLang="en-US" b="1" i="1">
                <a:solidFill>
                  <a:srgbClr val="00539D"/>
                </a:solidFill>
              </a:rPr>
              <a:t>BC</a:t>
            </a:r>
            <a:r>
              <a:rPr lang="en-US" altLang="en-US" b="1">
                <a:solidFill>
                  <a:srgbClr val="00539D"/>
                </a:solidFill>
              </a:rPr>
              <a:t> = 3</a:t>
            </a:r>
            <a:r>
              <a:rPr lang="en-US" altLang="en-US" b="1" i="1">
                <a:solidFill>
                  <a:srgbClr val="00539D"/>
                </a:solidFill>
              </a:rPr>
              <a:t>a</a:t>
            </a:r>
            <a:r>
              <a:rPr lang="en-US" altLang="en-US" b="1">
                <a:solidFill>
                  <a:srgbClr val="00539D"/>
                </a:solidFill>
              </a:rPr>
              <a:t> – 5, and </a:t>
            </a:r>
            <a:r>
              <a:rPr lang="en-US" altLang="en-US" b="1" i="1">
                <a:solidFill>
                  <a:srgbClr val="00539D"/>
                </a:solidFill>
              </a:rPr>
              <a:t>AC</a:t>
            </a:r>
            <a:r>
              <a:rPr lang="en-US" altLang="en-US" b="1">
                <a:solidFill>
                  <a:srgbClr val="00539D"/>
                </a:solidFill>
              </a:rPr>
              <a:t> = 19.</a:t>
            </a:r>
          </a:p>
        </p:txBody>
      </p:sp>
      <p:pic>
        <p:nvPicPr>
          <p:cNvPr id="91144" name="Picture 8" descr="CheckPoint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Example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6" name="Picture 10" descr="CheckProgre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Picture 11" descr="Math NAV-LessBack2">
            <a:hlinkClick r:id="rId1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 descr="LH_1-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446" name="Picture 14" descr="GEO01-02-04c-YT-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412875"/>
            <a:ext cx="324008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6869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0436" grpId="0" animBg="0"/>
      <p:bldP spid="530437" grpId="0" animBg="1"/>
      <p:bldP spid="530438" grpId="0" autoUpdateAnimBg="0"/>
      <p:bldP spid="53043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6"/>
  <p:tag name="SLIDEGUID" val="8D36F27200C247989BC0B72DA5CD1FAF"/>
  <p:tag name="QUESTIONALIAS" val="Lesson 2 CYP4"/>
  <p:tag name="ANSWERSALIAS" val="A¤B¤C¤D"/>
  <p:tag name="RESPONSESGATHER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491C148144DC4E49A6B726410811681C"/>
  <p:tag name="QUESTIONALIAS" val="Lesson 2 CYP4"/>
  <p:tag name="ANSWERSALIAS" val="A¤B¤C¤D"/>
  <p:tag name="RESPONSESGATHER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3"/>
  <p:tag name="SLIDEGUID" val="EF639359F44E4FA1A5DB566983E80AA3"/>
  <p:tag name="QUESTIONALIAS" val="Lesson 3 CYP1"/>
  <p:tag name="ANSWERSALIAS" val="A¤B¤C¤D"/>
  <p:tag name="RESPONSESGATHER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3"/>
  <p:tag name="SLIDEGUID" val="262A54B734C9441090194240808D9F0A"/>
  <p:tag name="QUESTIONALIAS" val="Lesson 3 CYP2"/>
  <p:tag name="ANSWERSALIAS" val="A¤B¤C¤D"/>
  <p:tag name="RESPONSESGATHER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rabi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3"/>
  <p:tag name="SLIDEGUID" val="7266912600D8408190946A9E37BE9899"/>
  <p:tag name="QUESTIONALIAS" val="Lesson 3 CYP3"/>
  <p:tag name="ANSWERSALIAS" val="A¤B¤C¤D"/>
  <p:tag name="RESPONSESGATHER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rabicPeriod"/>
  <p:tag name="ANSWERTEXT" val="A&#10;B&#10;C&#10;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505A2241B7C64CA482216D972473FC3F"/>
  <p:tag name="QUESTIONALIAS" val="Lesson 3 CYP4"/>
  <p:tag name="ANSWERSALIAS" val="A¤B¤C¤D"/>
  <p:tag name="RESPONSESGATHER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rabicPeriod"/>
  <p:tag name="ANSWERTEXT" val="A&#10;B&#10;C&#10;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C64EE7444D534632BE76A130CF535578"/>
  <p:tag name="QUESTIONALIAS" val="Lesson 3 CYP5"/>
  <p:tag name="ANSWERSALIAS" val="A¤B¤C¤D"/>
  <p:tag name="RESPONSESGATHER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C64EE7444D534632BE76A130CF535578"/>
  <p:tag name="QUESTIONALIAS" val="Lesson 3 CYP6"/>
  <p:tag name="ANSWERSALIAS" val="A¤B¤C¤D"/>
  <p:tag name="RESPONSESGATHER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5"/>
  <p:tag name="SLIDEGUID" val="7C09AE7C3ACF4EFB8E78E64E2A7BC031"/>
  <p:tag name="QUESTIONALIAS" val="Lesson 2 CYP4"/>
  <p:tag name="ANSWERSALIAS" val="A¤B¤C¤D"/>
  <p:tag name="RESPONSESGATHER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582</Words>
  <Application>Microsoft Office PowerPoint</Application>
  <PresentationFormat>Widescreen</PresentationFormat>
  <Paragraphs>200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Office Theme</vt:lpstr>
      <vt:lpstr>Chart</vt:lpstr>
      <vt:lpstr>PowerPoint Presentation</vt:lpstr>
      <vt:lpstr>Lesson 2 Ex4</vt:lpstr>
      <vt:lpstr>Lesson 2 Ex4</vt:lpstr>
      <vt:lpstr>Lesson 2 Ex4</vt:lpstr>
      <vt:lpstr>Lesson 2 Ex4</vt:lpstr>
      <vt:lpstr>Lesson 2 Ex4</vt:lpstr>
      <vt:lpstr>Lesson 2 CYP4</vt:lpstr>
      <vt:lpstr>Lesson 2 CYP4</vt:lpstr>
      <vt:lpstr>Lesson 2 CYP4</vt:lpstr>
      <vt:lpstr>Lesson 2 KC1</vt:lpstr>
      <vt:lpstr>Lesson 3 MI/Vocab</vt:lpstr>
      <vt:lpstr>Lesson 3 KC1</vt:lpstr>
      <vt:lpstr>Lesson 3 Ex1</vt:lpstr>
      <vt:lpstr>Lesson 3 CYP1</vt:lpstr>
      <vt:lpstr>Lesson 3 Ex2</vt:lpstr>
      <vt:lpstr>Lesson 3 Ex2</vt:lpstr>
      <vt:lpstr>Lesson 3 Ex2</vt:lpstr>
      <vt:lpstr>Lesson 3 Ex2</vt:lpstr>
      <vt:lpstr>Lesson 3 CYP2</vt:lpstr>
      <vt:lpstr>Lesson 3 KC2</vt:lpstr>
      <vt:lpstr>Lesson 3 Ex3</vt:lpstr>
      <vt:lpstr>Lesson 3 CYP3</vt:lpstr>
      <vt:lpstr>Lesson 3 Ex4</vt:lpstr>
      <vt:lpstr>Lesson 3 CYP4</vt:lpstr>
      <vt:lpstr>Lesson 3 Ex5</vt:lpstr>
      <vt:lpstr>Lesson 3 Ex5</vt:lpstr>
      <vt:lpstr>Lesson 3 CYP5</vt:lpstr>
      <vt:lpstr>Lesson 3 Ex6</vt:lpstr>
      <vt:lpstr>Lesson 3 Ex6</vt:lpstr>
      <vt:lpstr>Lesson 3 Ex6</vt:lpstr>
      <vt:lpstr>Lesson 3 CYP6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Margie Wakefield</dc:creator>
  <cp:lastModifiedBy>Margie Wakefield</cp:lastModifiedBy>
  <cp:revision>2</cp:revision>
  <dcterms:created xsi:type="dcterms:W3CDTF">2016-08-16T14:11:42Z</dcterms:created>
  <dcterms:modified xsi:type="dcterms:W3CDTF">2016-08-16T14:23:29Z</dcterms:modified>
</cp:coreProperties>
</file>