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2" r:id="rId60"/>
    <p:sldId id="311" r:id="rId61"/>
    <p:sldId id="310"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0254" autoAdjust="0"/>
  </p:normalViewPr>
  <p:slideViewPr>
    <p:cSldViewPr>
      <p:cViewPr varScale="1">
        <p:scale>
          <a:sx n="43" d="100"/>
          <a:sy n="43" d="100"/>
        </p:scale>
        <p:origin x="11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bt.cdc.gov/cdclinkdisclaimer.asp?a_gotolink=http://www.nlm.nih.gov/medlineplus/ency/article/003332.ht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LYME DISEASE</a:t>
            </a:r>
            <a:r>
              <a:rPr lang="en-US" dirty="0" smtClean="0"/>
              <a:t> was recognized in </a:t>
            </a:r>
            <a:r>
              <a:rPr lang="en-US" u="sng" dirty="0" smtClean="0"/>
              <a:t>Sweden as long ago as 1908</a:t>
            </a:r>
            <a:r>
              <a:rPr lang="en-US" dirty="0" smtClean="0"/>
              <a:t>. It was first identified in the </a:t>
            </a:r>
            <a:r>
              <a:rPr lang="en-US" u="sng" dirty="0" smtClean="0"/>
              <a:t>United States in 1975</a:t>
            </a:r>
            <a:r>
              <a:rPr lang="en-US" dirty="0" smtClean="0"/>
              <a:t>, after a mysterious outbreak of arthritis among the residents of Lyme, Connecticut, hence the name. Since then, reports of Lyme disease have increased dramatically, and the disease has become an important public health problem in some areas of the United States. Approximately 20,000 new cases are reported to the CDC each year and the </a:t>
            </a:r>
            <a:r>
              <a:rPr lang="en-US" u="sng" dirty="0" smtClean="0"/>
              <a:t>CDC acknowledges that 90% of cases go unreported</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138835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will note with the cow, above, a single tick is not just to be found but a multitude feeding.</a:t>
            </a:r>
          </a:p>
          <a:p>
            <a:r>
              <a:rPr lang="en-US" dirty="0" smtClean="0"/>
              <a:t>Ticks may also be transported from location to location by using the host, such as this bird. Once the tick feeds, it can drop from the host and seek a new host for subsequent blood meals.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59465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Hard ticks seek hosts by an interesting behavior called "questing." Questing ticks crawl up the stems of grass or perch on the edges of leaves on the ground in a typical posture with the front legs extended, especially in response to a host passing by. Certain </a:t>
            </a:r>
            <a:r>
              <a:rPr lang="en-US" dirty="0" err="1" smtClean="0"/>
              <a:t>biochemicals</a:t>
            </a:r>
            <a:r>
              <a:rPr lang="en-US" dirty="0" smtClean="0"/>
              <a:t> such as carbon dioxide as well as heat and movement serve as stimuli for questing behavior. Subsequently, these ticks climb on to a potential host which brushes against their extended front legs. </a:t>
            </a:r>
          </a:p>
          <a:p>
            <a:pPr eaLnBrk="1" hangingPunct="1"/>
            <a:endParaRPr lang="en-US" dirty="0" smtClean="0"/>
          </a:p>
          <a:p>
            <a:pPr eaLnBrk="1" hangingPunct="1"/>
            <a:r>
              <a:rPr lang="en-US" dirty="0" smtClean="0"/>
              <a:t>Blacklegged ticks search for a host from the tips of low-growing vegetation, not from trees.  Generally, ticks climb onto a person or animal near ground level. </a:t>
            </a:r>
          </a:p>
          <a:p>
            <a:pPr eaLnBrk="1" hangingPunct="1"/>
            <a:endParaRPr lang="en-US" dirty="0" smtClean="0"/>
          </a:p>
          <a:p>
            <a:pPr eaLnBrk="1" hangingPunct="1"/>
            <a:r>
              <a:rPr lang="en-US" dirty="0" smtClean="0"/>
              <a:t>Blacklegged ticks crawl, they do not jump or fly.  </a:t>
            </a:r>
          </a:p>
          <a:p>
            <a:pPr eaLnBrk="1" hangingPunct="1"/>
            <a:endParaRPr lang="en-US" dirty="0" smtClean="0"/>
          </a:p>
          <a:p>
            <a:pPr eaLnBrk="1" hangingPunct="1"/>
            <a:r>
              <a:rPr lang="en-US" dirty="0" smtClean="0"/>
              <a:t>They grab onto people or animals who brush against vegetation they are sitting on and crawl upward.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296096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 activity shows the more highly active time periods for the I. </a:t>
            </a:r>
            <a:r>
              <a:rPr lang="en-US" dirty="0" err="1" smtClean="0"/>
              <a:t>Scapularis</a:t>
            </a:r>
            <a:r>
              <a:rPr lang="en-US" dirty="0" smtClean="0"/>
              <a:t> (Deer tick).</a:t>
            </a:r>
          </a:p>
          <a:p>
            <a:r>
              <a:rPr lang="en-US" dirty="0" smtClean="0"/>
              <a:t>Understanding this cycle can be a forewarning toward preventive measures.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368121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Ticks have complex two year life cycle consisting of </a:t>
            </a:r>
            <a:r>
              <a:rPr lang="en-US" u="sng" dirty="0" smtClean="0"/>
              <a:t>larval, nymph and adult stages</a:t>
            </a:r>
            <a:r>
              <a:rPr lang="en-US" dirty="0" smtClean="0"/>
              <a:t>.  Each stage requires a blood meal to mature into the next stage.  Larvae feed on white footed mice, are the natural reservoirs in nature for many of the infectious pathogens that are then transmitted by </a:t>
            </a:r>
            <a:r>
              <a:rPr lang="en-US" dirty="0" err="1" smtClean="0"/>
              <a:t>nymphal</a:t>
            </a:r>
            <a:r>
              <a:rPr lang="en-US" dirty="0" smtClean="0"/>
              <a:t> and adult ticks to any animal they have the opportunity to feed on.  </a:t>
            </a:r>
            <a:r>
              <a:rPr lang="en-US" dirty="0" err="1" smtClean="0"/>
              <a:t>Ixodes</a:t>
            </a:r>
            <a:r>
              <a:rPr lang="en-US" dirty="0" smtClean="0"/>
              <a:t> </a:t>
            </a:r>
            <a:r>
              <a:rPr lang="en-US" dirty="0" err="1" smtClean="0"/>
              <a:t>scapularis</a:t>
            </a:r>
            <a:r>
              <a:rPr lang="en-US" dirty="0" smtClean="0"/>
              <a:t> adults mate on deer.  The </a:t>
            </a:r>
            <a:r>
              <a:rPr lang="en-US" u="sng" dirty="0" smtClean="0"/>
              <a:t>number of ticks in the environment is directly related to the mice and deer populations</a:t>
            </a:r>
            <a:r>
              <a:rPr lang="en-US" dirty="0" smtClean="0"/>
              <a:t>.</a:t>
            </a:r>
          </a:p>
          <a:p>
            <a:pPr eaLnBrk="1" hangingPunct="1"/>
            <a:endParaRPr lang="en-US" dirty="0" smtClean="0"/>
          </a:p>
          <a:p>
            <a:pPr eaLnBrk="1" hangingPunct="1"/>
            <a:r>
              <a:rPr lang="en-US" dirty="0" smtClean="0"/>
              <a:t>Tick saliva has been found to contain proteins that have </a:t>
            </a:r>
            <a:r>
              <a:rPr lang="en-US" u="sng" dirty="0" smtClean="0"/>
              <a:t>antihistaminic, analgesic and anti-inflammatory effects </a:t>
            </a:r>
            <a:r>
              <a:rPr lang="en-US" dirty="0" smtClean="0"/>
              <a:t>which suppress the host’s immune response to the tick bite.  Many people are completely unaware of having been bitten. Some of the hitchhiking pathogens use the properties of these proteins to facilitate their successful entry into the host.</a:t>
            </a:r>
          </a:p>
          <a:p>
            <a:pPr eaLnBrk="1" hangingPunct="1"/>
            <a:r>
              <a:rPr lang="en-US" dirty="0" smtClean="0"/>
              <a:t>Lone Star ticks range is exploding from the south up throughout the mid-west and through the mid-Atlantic states into lower New England (LDA meeting Oct 2006, </a:t>
            </a:r>
            <a:r>
              <a:rPr lang="en-US" dirty="0" err="1" smtClean="0"/>
              <a:t>Phila</a:t>
            </a:r>
            <a:r>
              <a:rPr lang="en-US" dirty="0" smtClean="0"/>
              <a:t>).  </a:t>
            </a:r>
            <a:r>
              <a:rPr lang="en-US" u="sng" dirty="0" smtClean="0"/>
              <a:t>Lone stars are aggressive ticks- hunt you from 30-40 ft. away, drop out of trees.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143931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Blacklegged ticks live for two years and have three blood meals.  The life cycle begins when the female lays eggs.  As the eggs mature, they develop into a larva (bottom), then a nymph (left) and finally, adult male or female (adult female shown on right).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258617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fall of the second year, nymphs molt into the reddish female (shown on the left) or the smaller male adult tick.  These ticks are next to a common pin.</a:t>
            </a:r>
          </a:p>
          <a:p>
            <a:pPr eaLnBrk="1" hangingPunct="1"/>
            <a:endParaRPr lang="en-US" dirty="0" smtClean="0"/>
          </a:p>
          <a:p>
            <a:pPr eaLnBrk="1" hangingPunct="1"/>
            <a:r>
              <a:rPr lang="en-US" dirty="0" smtClean="0"/>
              <a:t>Male ticks attach, but do not feed.  Because the males do not take a blood meal, they do not transmit Lyme disease.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205145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spring and summer of the tick’s second year, primarily from May through August, the nymph becomes active and takes its second feeding from a mammal.  If the tick received the bacteria from its first feeding in the larva stage, it can transmit the bacteria during this second feeding.  However, if the female tick has </a:t>
            </a:r>
            <a:r>
              <a:rPr lang="en-US" dirty="0" err="1" smtClean="0"/>
              <a:t>lyme</a:t>
            </a:r>
            <a:r>
              <a:rPr lang="en-US" dirty="0" smtClean="0"/>
              <a:t> disease in its ovaries, the larval stage can transmit the disease.</a:t>
            </a:r>
          </a:p>
          <a:p>
            <a:pPr eaLnBrk="1" hangingPunct="1"/>
            <a:endParaRPr lang="en-US" dirty="0" smtClean="0"/>
          </a:p>
          <a:p>
            <a:pPr eaLnBrk="1" hangingPunct="1"/>
            <a:r>
              <a:rPr lang="en-US" dirty="0" smtClean="0"/>
              <a:t>Nymph stage ticks often look like a speck of dirt or a freckle on a person’s skin.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300596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deer (or blacklegged) tick in the East and the related western blacklegged tick are the only known transmitters of Lyme disease in the United States. Both are hard-bodied ticks with a two-year life cycle. Like all species of ticks, deer ticks and their relatives require a blood meal to progress to each successive stage in their life cycles.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272110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One tick bite can change your health and therefore, your life completely. </a:t>
            </a:r>
          </a:p>
          <a:p>
            <a:pPr eaLnBrk="1" hangingPunct="1"/>
            <a:r>
              <a:rPr lang="en-US" dirty="0" smtClean="0"/>
              <a:t>Early indicators stated that the tick would require 2 hours to 48 hours to transmit disease.</a:t>
            </a:r>
          </a:p>
          <a:p>
            <a:pPr eaLnBrk="1" hangingPunct="1"/>
            <a:r>
              <a:rPr lang="en-US" dirty="0" err="1" smtClean="0"/>
              <a:t>Powassen</a:t>
            </a:r>
            <a:r>
              <a:rPr lang="en-US" dirty="0" smtClean="0"/>
              <a:t> virus:</a:t>
            </a:r>
          </a:p>
          <a:p>
            <a:pPr eaLnBrk="1" hangingPunct="1"/>
            <a:r>
              <a:rPr lang="en-US" dirty="0" smtClean="0"/>
              <a:t>Studies with the soft-shelled tick indicated as little as 15 minutes to 30 minutes was required to transmit.</a:t>
            </a:r>
          </a:p>
          <a:p>
            <a:pPr eaLnBrk="1" hangingPunct="1"/>
            <a:r>
              <a:rPr lang="en-US" dirty="0" smtClean="0"/>
              <a:t>“</a:t>
            </a:r>
            <a:r>
              <a:rPr lang="en-US" dirty="0" err="1" smtClean="0"/>
              <a:t>Powassan</a:t>
            </a:r>
            <a:r>
              <a:rPr lang="en-US" dirty="0" smtClean="0"/>
              <a:t> virus was efficiently transmitted by </a:t>
            </a:r>
            <a:r>
              <a:rPr lang="en-US" dirty="0" err="1" smtClean="0"/>
              <a:t>nymphal</a:t>
            </a:r>
            <a:r>
              <a:rPr lang="en-US" dirty="0" smtClean="0"/>
              <a:t> ticks that fed for as few as 15 minutes.” (www.ajtmh.org.content/71/3/268.full)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76502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Once finding a suitable location to feed, the tick grasps the skin and cut into it with the paired chelicerae (the shaft of the mandible). After piercing the skin, the chelicerae become encased in a cement secretion</a:t>
            </a:r>
            <a:r>
              <a:rPr lang="en-US" baseline="0" dirty="0" smtClean="0"/>
              <a:t> to hold it in place.</a:t>
            </a:r>
            <a:r>
              <a:rPr lang="en-US" dirty="0" smtClean="0"/>
              <a:t> Due to an antihistamine material exuded, some may not even feel the tick bite. Enzymes are also released to increase blood flow.</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6228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 program will introduce you to:</a:t>
            </a:r>
          </a:p>
          <a:p>
            <a:pPr>
              <a:defRPr/>
            </a:pPr>
            <a:endParaRPr lang="en-US" dirty="0" smtClean="0"/>
          </a:p>
          <a:p>
            <a:pPr marL="171450" indent="-171450">
              <a:buFont typeface="Arial" pitchFamily="34" charset="0"/>
              <a:buChar char="•"/>
              <a:defRPr/>
            </a:pPr>
            <a:r>
              <a:rPr lang="en-US" dirty="0" smtClean="0"/>
              <a:t>The tick problem,</a:t>
            </a:r>
          </a:p>
          <a:p>
            <a:pPr marL="171450" indent="-171450">
              <a:buFont typeface="Arial" pitchFamily="34" charset="0"/>
              <a:buChar char="•"/>
              <a:defRPr/>
            </a:pPr>
            <a:r>
              <a:rPr lang="en-US" dirty="0" smtClean="0"/>
              <a:t>Life cycle</a:t>
            </a:r>
          </a:p>
          <a:p>
            <a:pPr marL="171450" indent="-171450">
              <a:buFont typeface="Arial" pitchFamily="34" charset="0"/>
              <a:buChar char="•"/>
              <a:defRPr/>
            </a:pPr>
            <a:r>
              <a:rPr lang="en-US" dirty="0" smtClean="0"/>
              <a:t>Behavior</a:t>
            </a:r>
          </a:p>
          <a:p>
            <a:pPr marL="171450" indent="-171450">
              <a:buFont typeface="Arial" pitchFamily="34" charset="0"/>
              <a:buChar char="•"/>
              <a:defRPr/>
            </a:pPr>
            <a:r>
              <a:rPr lang="en-US" dirty="0" smtClean="0"/>
              <a:t>Lyme disease</a:t>
            </a:r>
          </a:p>
          <a:p>
            <a:pPr marL="171450" indent="-171450">
              <a:buFont typeface="Arial" pitchFamily="34" charset="0"/>
              <a:buChar char="•"/>
              <a:defRPr/>
            </a:pPr>
            <a:r>
              <a:rPr lang="en-US" dirty="0" smtClean="0"/>
              <a:t>Signs &amp; symptoms of exposure</a:t>
            </a:r>
          </a:p>
          <a:p>
            <a:pPr marL="171450" indent="-171450">
              <a:buFont typeface="Arial" pitchFamily="34" charset="0"/>
              <a:buChar char="•"/>
              <a:defRPr/>
            </a:pPr>
            <a:r>
              <a:rPr lang="en-US" dirty="0" smtClean="0"/>
              <a:t>Evaluation of symptoms, and </a:t>
            </a:r>
          </a:p>
          <a:p>
            <a:pPr marL="171450" indent="-171450">
              <a:buFont typeface="Arial" pitchFamily="34" charset="0"/>
              <a:buChar char="•"/>
              <a:defRPr/>
            </a:pPr>
            <a:r>
              <a:rPr lang="en-US" dirty="0" smtClean="0"/>
              <a:t>Treatment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108901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Male tick feeds off female. Small meals may be taken from a host but the physical structure of the male does not allow it to become gorged as does the female.</a:t>
            </a:r>
          </a:p>
          <a:p>
            <a:pPr eaLnBrk="1" hangingPunct="1"/>
            <a:r>
              <a:rPr lang="en-US" dirty="0" smtClean="0"/>
              <a:t>Because male doesn’t take a blood meal from a host, the male does not transmit Lyme disease.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350283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 third feeding generally occurs in late fall.  As ticks feed over the course of several days, their bodies slowly enlarge with blood.</a:t>
            </a:r>
            <a:endParaRPr lang="en-US" dirty="0" smtClean="0">
              <a:solidFill>
                <a:schemeClr val="bg1"/>
              </a:solidFill>
            </a:endParaRPr>
          </a:p>
          <a:p>
            <a:pPr eaLnBrk="1" hangingPunct="1">
              <a:spcBef>
                <a:spcPct val="50000"/>
              </a:spcBef>
            </a:pPr>
            <a:r>
              <a:rPr lang="en-US" b="1" dirty="0" smtClean="0">
                <a:solidFill>
                  <a:schemeClr val="bg1"/>
                </a:solidFill>
              </a:rPr>
              <a:t>Blacklegged ticks become engorged with blood after feeding. </a:t>
            </a:r>
            <a:r>
              <a:rPr lang="en-US" dirty="0" smtClean="0">
                <a:solidFill>
                  <a:schemeClr val="bg1"/>
                </a:solidFill>
              </a:rPr>
              <a:t>This picture shows an adult female who has been feeding at least a few days. She is approximately the length and width of a watermelon seed. The body of the female is such that it can expand and gorge itself; the male’s body does not permit this.</a:t>
            </a:r>
          </a:p>
          <a:p>
            <a:pPr eaLnBrk="1" hangingPunct="1"/>
            <a:endParaRPr lang="en-US" dirty="0" smtClean="0"/>
          </a:p>
          <a:p>
            <a:pPr eaLnBrk="1" hangingPunct="1"/>
            <a:r>
              <a:rPr lang="en-US" dirty="0" smtClean="0"/>
              <a:t>Male ticks attach, but do not feed.  Because the males do not take a blood meal, they do not transmit disease agents.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3903849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To summarize, in the spring of year one, eggs hatch into larvae, have one feeding, molt into nymphs, and go dormant.  In year 2, nymphs take their second feeding.  At this time, the nymph may transmit bacteria to humans, or to wild or domestic mammals. </a:t>
            </a:r>
          </a:p>
          <a:p>
            <a:pPr eaLnBrk="1" hangingPunct="1"/>
            <a:endParaRPr lang="en-US" dirty="0" smtClean="0"/>
          </a:p>
          <a:p>
            <a:pPr eaLnBrk="1" hangingPunct="1"/>
            <a:r>
              <a:rPr lang="en-US" dirty="0" smtClean="0"/>
              <a:t>In the fall, nymphs molt into adult male and female ticks.  The females feed, mate, lay eggs, and die. </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2428018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above pictures show eggs being released by the female, often anywhere from 1,000 to 8,000 eggs at a time. Eggs can be infected with pathogens inside the ovaries making the new tick infectious upon birth.</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354875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or family members or coworkers have entered tick-prone habitats, perform a survey upon leaving to find and remove ticks. In some instances, field workers for game commissions have found anywhere from 100 to 200 ticks on their person upon leaving the woods.</a:t>
            </a:r>
          </a:p>
          <a:p>
            <a:r>
              <a:rPr lang="en-US" dirty="0" smtClean="0"/>
              <a:t>Perform a tick “</a:t>
            </a:r>
            <a:r>
              <a:rPr lang="en-US" dirty="0" err="1" smtClean="0"/>
              <a:t>decon</a:t>
            </a:r>
            <a:r>
              <a:rPr lang="en-US" dirty="0" smtClean="0"/>
              <a:t>” (decontamination) survey before getting back into vehicles or before going home.</a:t>
            </a:r>
          </a:p>
          <a:p>
            <a:r>
              <a:rPr lang="en-US" dirty="0" smtClean="0"/>
              <a:t>Once back at the work station or home, look again to make sure you’re absent ticks.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3360921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Permethrin</a:t>
            </a:r>
            <a:r>
              <a:rPr lang="en-US" dirty="0" smtClean="0"/>
              <a:t> containing products can only be used on outerwear clothing. Always follow the product instructions for using tick repellents.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2759169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DEET is another effective tick repellent that can be applied to the skin and your clothing. Again always follow the instructions on the label when using these products.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1994970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indicated on the screen the products with the arrows beside them have been identified by consumer reports to be the most effective DEET products in regards to tick repellent.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3757781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 Health Organization (WHO) 2000 recognized effectiveness of </a:t>
            </a:r>
            <a:r>
              <a:rPr lang="en-US" dirty="0" err="1" smtClean="0"/>
              <a:t>Picaridin</a:t>
            </a:r>
            <a:r>
              <a:rPr lang="en-US" dirty="0" smtClean="0"/>
              <a:t>.</a:t>
            </a:r>
          </a:p>
          <a:p>
            <a:r>
              <a:rPr lang="en-US" dirty="0" smtClean="0"/>
              <a:t>In some tests, </a:t>
            </a:r>
            <a:r>
              <a:rPr lang="en-US" dirty="0" err="1" smtClean="0"/>
              <a:t>Picaridin</a:t>
            </a:r>
            <a:r>
              <a:rPr lang="en-US" dirty="0" smtClean="0"/>
              <a:t> proved more effective than DEET.</a:t>
            </a:r>
          </a:p>
          <a:p>
            <a:r>
              <a:rPr lang="en-US" dirty="0" smtClean="0"/>
              <a:t> </a:t>
            </a:r>
          </a:p>
          <a:p>
            <a:r>
              <a:rPr lang="en-US" dirty="0" smtClean="0"/>
              <a:t>Effective in field and lab tests against:</a:t>
            </a:r>
          </a:p>
          <a:p>
            <a:pPr>
              <a:buFont typeface="Courier New" pitchFamily="49" charset="0"/>
              <a:buChar char="o"/>
            </a:pPr>
            <a:r>
              <a:rPr lang="en-US" dirty="0" smtClean="0"/>
              <a:t>	Common tick (sheep, pasture or castor-bean tick)</a:t>
            </a:r>
          </a:p>
          <a:p>
            <a:pPr>
              <a:buFont typeface="Courier New" pitchFamily="49" charset="0"/>
              <a:buChar char="o"/>
            </a:pPr>
            <a:r>
              <a:rPr lang="en-US" dirty="0" smtClean="0"/>
              <a:t>	Deer tick (carrier of Lyme Disease)</a:t>
            </a:r>
          </a:p>
          <a:p>
            <a:pPr>
              <a:buFont typeface="Courier New" pitchFamily="49" charset="0"/>
              <a:buChar char="o"/>
            </a:pPr>
            <a:r>
              <a:rPr lang="en-US" dirty="0" smtClean="0"/>
              <a:t>	Brown dog tick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3571354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Use fine-tipped tweezers to remove a tick. If you don't have tweezers, put on gloves or cover your hands with tissue paper, then use your fingers. Do not handle the tick with bare hands.  • Grab the tick as close to its mouth as you can. The body of the tick will be above your skin.  </a:t>
            </a:r>
          </a:p>
          <a:p>
            <a:pPr eaLnBrk="1" hangingPunct="1"/>
            <a:r>
              <a:rPr lang="en-US" dirty="0" smtClean="0"/>
              <a:t>Do not grab the tick around its bloated belly. You could push infected fluid from the tick into your body if you squeeze it.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92159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Tick populations in Pennsylvania are exploding.</a:t>
            </a:r>
          </a:p>
          <a:p>
            <a:pPr eaLnBrk="1" hangingPunct="1"/>
            <a:r>
              <a:rPr lang="en-US" dirty="0" smtClean="0"/>
              <a:t>According to Steven Jacobs of the Penn State </a:t>
            </a:r>
            <a:r>
              <a:rPr lang="en-US" dirty="0" err="1" smtClean="0"/>
              <a:t>Dept</a:t>
            </a:r>
            <a:r>
              <a:rPr lang="en-US" dirty="0" smtClean="0"/>
              <a:t> of Entomology in 2005, ticks are hard to kill.</a:t>
            </a:r>
          </a:p>
          <a:p>
            <a:pPr eaLnBrk="1" hangingPunct="1"/>
            <a:endParaRPr lang="en-US" dirty="0" smtClean="0"/>
          </a:p>
          <a:p>
            <a:pPr lvl="1" eaLnBrk="1" hangingPunct="1">
              <a:lnSpc>
                <a:spcPct val="80000"/>
              </a:lnSpc>
            </a:pPr>
            <a:r>
              <a:rPr lang="en-US" i="0" dirty="0" smtClean="0">
                <a:solidFill>
                  <a:srgbClr val="000000"/>
                </a:solidFill>
              </a:rPr>
              <a:t>“...we’ve learned that washing clothes in warm water and detergent doesn't kill all these ticks”</a:t>
            </a:r>
          </a:p>
          <a:p>
            <a:pPr lvl="1" eaLnBrk="1" hangingPunct="1">
              <a:lnSpc>
                <a:spcPct val="80000"/>
              </a:lnSpc>
            </a:pPr>
            <a:r>
              <a:rPr lang="en-US" i="0" dirty="0" smtClean="0">
                <a:solidFill>
                  <a:srgbClr val="000000"/>
                </a:solidFill>
              </a:rPr>
              <a:t>“The only sure way to get rid of them is to dry clothes on high heat for a long cycle time”</a:t>
            </a:r>
          </a:p>
          <a:p>
            <a:pPr lvl="1" eaLnBrk="1" hangingPunct="1">
              <a:lnSpc>
                <a:spcPct val="80000"/>
              </a:lnSpc>
            </a:pPr>
            <a:r>
              <a:rPr lang="en-US" i="0" dirty="0" smtClean="0">
                <a:solidFill>
                  <a:srgbClr val="000000"/>
                </a:solidFill>
              </a:rPr>
              <a:t>“without snow cover, these adult ticks can be active in temperatures as low as 28 degrees F”</a:t>
            </a:r>
          </a:p>
          <a:p>
            <a:pPr lvl="1" eaLnBrk="1" hangingPunct="1">
              <a:lnSpc>
                <a:spcPct val="80000"/>
              </a:lnSpc>
            </a:pPr>
            <a:r>
              <a:rPr lang="en-US" dirty="0" smtClean="0">
                <a:solidFill>
                  <a:srgbClr val="000000"/>
                </a:solidFill>
              </a:rPr>
              <a:t>Penn State Ag. Sciences News 11/23/05</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48127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Ticks may carry other pathogens, rickettsia, bacteria, viruses and protozoa. Some other diseases include:</a:t>
            </a:r>
          </a:p>
          <a:p>
            <a:endParaRPr lang="en-US" dirty="0" smtClean="0"/>
          </a:p>
          <a:p>
            <a:pPr>
              <a:buFont typeface="Wingdings" pitchFamily="2" charset="2"/>
              <a:buChar char="q"/>
            </a:pPr>
            <a:r>
              <a:rPr lang="en-US" dirty="0" smtClean="0"/>
              <a:t>Rocky Mountain spotted fever</a:t>
            </a:r>
          </a:p>
          <a:p>
            <a:pPr>
              <a:buFont typeface="Wingdings" pitchFamily="2" charset="2"/>
              <a:buChar char="q"/>
            </a:pPr>
            <a:r>
              <a:rPr lang="en-US" dirty="0" smtClean="0"/>
              <a:t>Tularemia</a:t>
            </a:r>
          </a:p>
          <a:p>
            <a:pPr>
              <a:buFont typeface="Wingdings" pitchFamily="2" charset="2"/>
              <a:buChar char="q"/>
            </a:pPr>
            <a:r>
              <a:rPr lang="en-US" dirty="0" smtClean="0"/>
              <a:t>Colorado tick fever</a:t>
            </a:r>
          </a:p>
          <a:p>
            <a:pPr>
              <a:buFont typeface="Wingdings" pitchFamily="2" charset="2"/>
              <a:buChar char="q"/>
            </a:pPr>
            <a:r>
              <a:rPr lang="en-US" dirty="0" smtClean="0"/>
              <a:t>Crimean-Congo hemorrhagic fever</a:t>
            </a:r>
          </a:p>
          <a:p>
            <a:pPr>
              <a:buFont typeface="Wingdings" pitchFamily="2" charset="2"/>
              <a:buChar char="q"/>
            </a:pPr>
            <a:r>
              <a:rPr lang="en-US" dirty="0" smtClean="0"/>
              <a:t>Lyme disease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96675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smtClean="0"/>
              <a:t>Lyme rashes come in all shapes and sizes. The most common is the bulls eye rash but the next few slides show actual rashes caused by </a:t>
            </a:r>
            <a:r>
              <a:rPr lang="en-US" dirty="0" err="1" smtClean="0"/>
              <a:t>lyme</a:t>
            </a:r>
            <a:r>
              <a:rPr lang="en-US" dirty="0" smtClean="0"/>
              <a:t> disease and their co-infections. Sometimes the rash does not have a bull’s eye appearance.  It may appear as a reddened area without an outer ring. </a:t>
            </a:r>
          </a:p>
          <a:p>
            <a:pPr eaLnBrk="1" hangingPunct="1">
              <a:buFontTx/>
              <a:buChar char="•"/>
            </a:pPr>
            <a:r>
              <a:rPr lang="en-US" dirty="0" smtClean="0"/>
              <a:t>Lyme disease is not transmitted from person to person.</a:t>
            </a:r>
          </a:p>
          <a:p>
            <a:pPr eaLnBrk="1" hangingPunct="1">
              <a:buFontTx/>
              <a:buChar char="•"/>
            </a:pPr>
            <a:r>
              <a:rPr lang="en-US" dirty="0" smtClean="0"/>
              <a:t>Not everyone gets a rash with Lyme disease.</a:t>
            </a:r>
          </a:p>
          <a:p>
            <a:pPr eaLnBrk="1" hangingPunct="1"/>
            <a:endParaRPr lang="en-US" dirty="0" smtClean="0"/>
          </a:p>
          <a:p>
            <a:pPr eaLnBrk="1" hangingPunct="1"/>
            <a:r>
              <a:rPr lang="en-US" dirty="0" smtClean="0"/>
              <a:t>The early signs and symptoms of Lyme disease (fever, chills, headache, muscle/joint pain and fatigue) are similar to other ailments.   Therefore, it may be difficult to diagnose Lyme disease if a person does not have the rash.</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1080021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dirty="0" smtClean="0">
                <a:solidFill>
                  <a:srgbClr val="000000"/>
                </a:solidFill>
              </a:rPr>
              <a:t>Typical “bulls eye” rash is several concentric circles </a:t>
            </a:r>
          </a:p>
          <a:p>
            <a:pPr marL="171450" indent="-171450" eaLnBrk="1" hangingPunct="1">
              <a:lnSpc>
                <a:spcPct val="90000"/>
              </a:lnSpc>
              <a:buFont typeface="Arial" pitchFamily="34" charset="0"/>
              <a:buChar char="•"/>
              <a:defRPr/>
            </a:pPr>
            <a:r>
              <a:rPr lang="en-US" dirty="0" smtClean="0">
                <a:solidFill>
                  <a:srgbClr val="000000"/>
                </a:solidFill>
              </a:rPr>
              <a:t>Expands over time</a:t>
            </a:r>
          </a:p>
          <a:p>
            <a:pPr marL="171450" indent="-171450" eaLnBrk="1" hangingPunct="1">
              <a:lnSpc>
                <a:spcPct val="90000"/>
              </a:lnSpc>
              <a:buFont typeface="Arial" pitchFamily="34" charset="0"/>
              <a:buChar char="•"/>
              <a:defRPr/>
            </a:pPr>
            <a:r>
              <a:rPr lang="en-US" dirty="0" smtClean="0">
                <a:solidFill>
                  <a:srgbClr val="000000"/>
                </a:solidFill>
              </a:rPr>
              <a:t>Raised or flat</a:t>
            </a:r>
          </a:p>
          <a:p>
            <a:pPr marL="171450" indent="-171450" eaLnBrk="1" hangingPunct="1">
              <a:lnSpc>
                <a:spcPct val="90000"/>
              </a:lnSpc>
              <a:buFont typeface="Arial" pitchFamily="34" charset="0"/>
              <a:buChar char="•"/>
              <a:defRPr/>
            </a:pPr>
            <a:r>
              <a:rPr lang="en-US" dirty="0" smtClean="0">
                <a:solidFill>
                  <a:srgbClr val="000000"/>
                </a:solidFill>
              </a:rPr>
              <a:t>May be warm</a:t>
            </a:r>
          </a:p>
          <a:p>
            <a:pPr marL="171450" indent="-171450" eaLnBrk="1" hangingPunct="1">
              <a:lnSpc>
                <a:spcPct val="90000"/>
              </a:lnSpc>
              <a:buFont typeface="Arial" pitchFamily="34" charset="0"/>
              <a:buChar char="•"/>
              <a:defRPr/>
            </a:pPr>
            <a:r>
              <a:rPr lang="en-US" dirty="0" smtClean="0">
                <a:solidFill>
                  <a:srgbClr val="000000"/>
                </a:solidFill>
              </a:rPr>
              <a:t>Can be painful, painless or itchy</a:t>
            </a:r>
          </a:p>
          <a:p>
            <a:pPr eaLnBrk="1" hangingPunct="1">
              <a:lnSpc>
                <a:spcPct val="90000"/>
              </a:lnSpc>
              <a:buFont typeface="Arial" pitchFamily="34" charset="0"/>
              <a:buNone/>
              <a:defRPr/>
            </a:pPr>
            <a:r>
              <a:rPr lang="en-US" dirty="0" smtClean="0">
                <a:solidFill>
                  <a:srgbClr val="000000"/>
                </a:solidFill>
              </a:rPr>
              <a:t>You may also have contracted Lyme Disease without displaying this concentric circle.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3156446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of Lyme Bacteria include:</a:t>
            </a:r>
          </a:p>
          <a:p>
            <a:endParaRPr lang="en-US" dirty="0" smtClean="0"/>
          </a:p>
          <a:p>
            <a:pPr>
              <a:buFont typeface="Wingdings" pitchFamily="2" charset="2"/>
              <a:buChar char="ü"/>
            </a:pPr>
            <a:r>
              <a:rPr lang="en-US" dirty="0" smtClean="0"/>
              <a:t>Fever</a:t>
            </a:r>
          </a:p>
          <a:p>
            <a:pPr>
              <a:buFont typeface="Wingdings" pitchFamily="2" charset="2"/>
              <a:buChar char="ü"/>
            </a:pPr>
            <a:r>
              <a:rPr lang="en-US" dirty="0" smtClean="0"/>
              <a:t>Chills</a:t>
            </a:r>
          </a:p>
          <a:p>
            <a:pPr>
              <a:buFont typeface="Wingdings" pitchFamily="2" charset="2"/>
              <a:buChar char="ü"/>
            </a:pPr>
            <a:r>
              <a:rPr lang="en-US" dirty="0" smtClean="0"/>
              <a:t>Headache</a:t>
            </a:r>
          </a:p>
          <a:p>
            <a:pPr>
              <a:buFont typeface="Wingdings" pitchFamily="2" charset="2"/>
              <a:buChar char="ü"/>
            </a:pPr>
            <a:r>
              <a:rPr lang="en-US" dirty="0" smtClean="0"/>
              <a:t>Muscle pain</a:t>
            </a:r>
          </a:p>
          <a:p>
            <a:pPr>
              <a:buFont typeface="Wingdings" pitchFamily="2" charset="2"/>
              <a:buChar char="ü"/>
            </a:pPr>
            <a:r>
              <a:rPr lang="en-US" dirty="0" smtClean="0"/>
              <a:t>Joint pain</a:t>
            </a:r>
          </a:p>
          <a:p>
            <a:pPr>
              <a:buFont typeface="Wingdings" pitchFamily="2" charset="2"/>
              <a:buChar char="ü"/>
            </a:pPr>
            <a:r>
              <a:rPr lang="en-US" dirty="0" smtClean="0"/>
              <a:t>Fatigue</a:t>
            </a:r>
          </a:p>
          <a:p>
            <a:pPr>
              <a:buFont typeface="Wingdings" pitchFamily="2" charset="2"/>
              <a:buNone/>
            </a:pPr>
            <a:r>
              <a:rPr lang="en-US" dirty="0" smtClean="0"/>
              <a:t>The picture above shows the spirochetes of the bacteria, </a:t>
            </a:r>
            <a:r>
              <a:rPr lang="en-US" dirty="0" err="1" smtClean="0"/>
              <a:t>Borrelia</a:t>
            </a:r>
            <a:r>
              <a:rPr lang="en-US" dirty="0" smtClean="0"/>
              <a:t> </a:t>
            </a:r>
            <a:r>
              <a:rPr lang="en-US" dirty="0" err="1" smtClean="0"/>
              <a:t>burgdorferi</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3593977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above clinical features are furnished for you to review on your own. Please note that each systemic area presents its own unique clinical features for Lyme Disease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2111828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Lyme rashes can change color intensity as the bacteria moves through your system.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2303397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Lyme rashes are not always circular as shown above.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3631591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Swelling can also occur as well as the presentation of co-infections which would first need to be remedied before successfully treating the Lyme Disease.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3477062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person may experience multiple rashes, such as you see here.  The rash is not caused from multiple tick bites, but occurs as a reaction when the bacteria move through the body.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2106133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another example of a multiple rash on an infant.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a:p>
        </p:txBody>
      </p:sp>
    </p:spTree>
    <p:extLst>
      <p:ext uri="{BB962C8B-B14F-4D97-AF65-F5344CB8AC3E}">
        <p14:creationId xmlns:p14="http://schemas.microsoft.com/office/powerpoint/2010/main" val="360287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Ticks are not insects but Arachnids, a class of Arthropods, which also includes mites, spiders and scorpions. They are divided into two groups - hard bodied and soft bodied - both of which are capable of transmitting diseases in the United States. Both variants are capable of transmitting diseases.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3625738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rgbClr val="000000"/>
                </a:solidFill>
              </a:rPr>
              <a:t>Bites from multiple larval Lone Star ticks acquired at Aberdeen Proving Grounds</a:t>
            </a:r>
          </a:p>
          <a:p>
            <a:pPr eaLnBrk="1" hangingPunct="1"/>
            <a:r>
              <a:rPr lang="en-US" sz="1100" dirty="0" smtClean="0"/>
              <a:t>(Courtesy of Sandra Evans, US Army)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1697190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buClr>
                <a:schemeClr val="folHlink"/>
              </a:buClr>
              <a:buSzPct val="90000"/>
              <a:buFont typeface="Wingdings" pitchFamily="2" charset="2"/>
              <a:buNone/>
            </a:pPr>
            <a:r>
              <a:rPr lang="en-US" dirty="0" smtClean="0">
                <a:solidFill>
                  <a:srgbClr val="000000"/>
                </a:solidFill>
              </a:rPr>
              <a:t>Linear rashes – </a:t>
            </a:r>
            <a:r>
              <a:rPr lang="en-US" dirty="0" smtClean="0"/>
              <a:t>look like stretch marks clinically associated with gastritis.</a:t>
            </a:r>
          </a:p>
          <a:p>
            <a:pPr eaLnBrk="1" hangingPunct="1"/>
            <a:r>
              <a:rPr lang="en-US" dirty="0" smtClean="0"/>
              <a:t>Photos taken by Dr. Martin Fried, with thanks to the Lyme Disease Association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3697889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an example of Lyme arthritis in the knee.  Joints may become red, swollen, and painful within weeks to months after an onset of illness if left untreated.  Lyme arthritis is generally periodic, but may become chronic in about 10 percent of people if untreated.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a:p>
        </p:txBody>
      </p:sp>
    </p:spTree>
    <p:extLst>
      <p:ext uri="{BB962C8B-B14F-4D97-AF65-F5344CB8AC3E}">
        <p14:creationId xmlns:p14="http://schemas.microsoft.com/office/powerpoint/2010/main" val="1351494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Verdana" pitchFamily="34" charset="0"/>
                <a:ea typeface="Verdana" pitchFamily="34" charset="0"/>
                <a:cs typeface="Verdana" pitchFamily="34" charset="0"/>
              </a:rPr>
              <a:t>Previous thought was that the tick must be attached for 24-48 hours until an individual could get Lyme Disease. This thought has been proved to be false an indicated earlier.</a:t>
            </a:r>
          </a:p>
          <a:p>
            <a:pPr eaLnBrk="1" hangingPunct="1">
              <a:defRPr/>
            </a:pPr>
            <a:r>
              <a:rPr lang="en-US" dirty="0" smtClean="0">
                <a:latin typeface="Verdana" pitchFamily="34" charset="0"/>
                <a:ea typeface="Verdana" pitchFamily="34" charset="0"/>
                <a:cs typeface="Verdana" pitchFamily="34" charset="0"/>
              </a:rPr>
              <a:t>Published literature reports anywhere from 2 to 48 hours</a:t>
            </a:r>
          </a:p>
          <a:p>
            <a:pPr eaLnBrk="1" hangingPunct="1">
              <a:defRPr/>
            </a:pPr>
            <a:r>
              <a:rPr lang="en-US" dirty="0" smtClean="0">
                <a:latin typeface="Verdana" pitchFamily="34" charset="0"/>
                <a:ea typeface="Verdana" pitchFamily="34" charset="0"/>
                <a:cs typeface="Verdana" pitchFamily="34" charset="0"/>
              </a:rPr>
              <a:t>Scientific knowledge of the interactions between tick saliva, tick pathogens, the host immune system is incredibly complex </a:t>
            </a:r>
          </a:p>
          <a:p>
            <a:pPr eaLnBrk="1" hangingPunct="1">
              <a:defRPr/>
            </a:pPr>
            <a:r>
              <a:rPr lang="en-US" dirty="0" smtClean="0">
                <a:latin typeface="Verdana" pitchFamily="34" charset="0"/>
                <a:ea typeface="Verdana" pitchFamily="34" charset="0"/>
                <a:cs typeface="Verdana" pitchFamily="34" charset="0"/>
              </a:rPr>
              <a:t>What duration of tick attachment would permit assumption of zero risk of transmission?</a:t>
            </a:r>
          </a:p>
          <a:p>
            <a:pPr eaLnBrk="1" hangingPunct="1">
              <a:defRPr/>
            </a:pPr>
            <a:endParaRPr lang="en-US" dirty="0" smtClean="0">
              <a:latin typeface="Arial" pitchFamily="34" charset="0"/>
              <a:cs typeface="Arial" pitchFamily="34" charset="0"/>
            </a:endParaRPr>
          </a:p>
          <a:p>
            <a:pPr lvl="4" eaLnBrk="1" hangingPunct="1">
              <a:buClr>
                <a:srgbClr val="000000"/>
              </a:buClr>
              <a:buFont typeface="Wingdings" pitchFamily="2" charset="2"/>
              <a:buChar char="F"/>
              <a:defRPr/>
            </a:pPr>
            <a:r>
              <a:rPr lang="en-US" b="1" i="1" dirty="0" smtClean="0">
                <a:latin typeface="Arial" pitchFamily="34" charset="0"/>
                <a:cs typeface="Arial" pitchFamily="34" charset="0"/>
              </a:rPr>
              <a:t>None</a:t>
            </a:r>
            <a:r>
              <a:rPr lang="en-US" b="1" i="1" dirty="0" smtClean="0">
                <a:latin typeface="+mn-lt"/>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a:p>
        </p:txBody>
      </p:sp>
    </p:spTree>
    <p:extLst>
      <p:ext uri="{BB962C8B-B14F-4D97-AF65-F5344CB8AC3E}">
        <p14:creationId xmlns:p14="http://schemas.microsoft.com/office/powerpoint/2010/main" val="2863326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cs typeface="Arial" charset="0"/>
              </a:rPr>
              <a:t>Less than 50% patients with tick borne disease even remember a tick bite.</a:t>
            </a:r>
          </a:p>
          <a:p>
            <a:pPr eaLnBrk="1" hangingPunct="1">
              <a:lnSpc>
                <a:spcPct val="90000"/>
              </a:lnSpc>
            </a:pPr>
            <a:endParaRPr lang="en-US" dirty="0" smtClean="0">
              <a:cs typeface="Arial" charset="0"/>
            </a:endParaRPr>
          </a:p>
          <a:p>
            <a:pPr eaLnBrk="1" hangingPunct="1">
              <a:lnSpc>
                <a:spcPct val="90000"/>
              </a:lnSpc>
            </a:pPr>
            <a:r>
              <a:rPr lang="en-US" dirty="0" smtClean="0">
                <a:cs typeface="Arial" charset="0"/>
              </a:rPr>
              <a:t>Of those who do remember a tick bite, only roughly half have an erythema </a:t>
            </a:r>
            <a:r>
              <a:rPr lang="en-US" dirty="0" err="1" smtClean="0">
                <a:cs typeface="Arial" charset="0"/>
              </a:rPr>
              <a:t>migrans</a:t>
            </a:r>
            <a:r>
              <a:rPr lang="en-US" dirty="0" smtClean="0">
                <a:cs typeface="Arial" charset="0"/>
              </a:rPr>
              <a:t> (EM) rash</a:t>
            </a:r>
          </a:p>
          <a:p>
            <a:pPr lvl="1" eaLnBrk="1" hangingPunct="1"/>
            <a:r>
              <a:rPr lang="en-US" dirty="0" smtClean="0">
                <a:cs typeface="Arial" charset="0"/>
              </a:rPr>
              <a:t>EM rashes are extremely variable - not being recognized by doctors or patients</a:t>
            </a:r>
          </a:p>
          <a:p>
            <a:pPr lvl="1" eaLnBrk="1" hangingPunct="1"/>
            <a:r>
              <a:rPr lang="en-US" dirty="0" smtClean="0">
                <a:cs typeface="Arial" charset="0"/>
              </a:rPr>
              <a:t>Rashes are dismissed or misdiagnosed.</a:t>
            </a:r>
          </a:p>
          <a:p>
            <a:pPr lvl="1" eaLnBrk="1" hangingPunct="1"/>
            <a:endParaRPr lang="en-US" dirty="0" smtClean="0">
              <a:cs typeface="Arial" charset="0"/>
            </a:endParaRPr>
          </a:p>
          <a:p>
            <a:pPr eaLnBrk="1" hangingPunct="1"/>
            <a:r>
              <a:rPr lang="en-US" dirty="0" err="1" smtClean="0">
                <a:cs typeface="Arial" charset="0"/>
              </a:rPr>
              <a:t>Coinfections</a:t>
            </a:r>
            <a:r>
              <a:rPr lang="en-US" dirty="0" smtClean="0">
                <a:cs typeface="Arial" charset="0"/>
              </a:rPr>
              <a:t> go undiagnosed and untreated.</a:t>
            </a:r>
          </a:p>
          <a:p>
            <a:pPr eaLnBrk="1" hangingPunct="1"/>
            <a:endParaRPr lang="en-US" dirty="0" smtClean="0">
              <a:cs typeface="Arial" charset="0"/>
            </a:endParaRPr>
          </a:p>
          <a:p>
            <a:pPr eaLnBrk="1" hangingPunct="1"/>
            <a:r>
              <a:rPr lang="en-US" dirty="0" smtClean="0">
                <a:cs typeface="Arial" charset="0"/>
              </a:rPr>
              <a:t>“Watchful waiting” after any tick bite is not wise-seek medical help.</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a:p>
        </p:txBody>
      </p:sp>
    </p:spTree>
    <p:extLst>
      <p:ext uri="{BB962C8B-B14F-4D97-AF65-F5344CB8AC3E}">
        <p14:creationId xmlns:p14="http://schemas.microsoft.com/office/powerpoint/2010/main" val="577526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symptoms of Lyme disease are widespread and variable; relapsing/remitting patterns are common. The validity of individual symptoms has been documented in numerous reports and studies on Lyme disease. </a:t>
            </a:r>
          </a:p>
          <a:p>
            <a:pPr eaLnBrk="1" hangingPunct="1"/>
            <a:r>
              <a:rPr lang="en-US" dirty="0" smtClean="0"/>
              <a:t>The signs and symptoms of Lyme disease can vary among individuals.  </a:t>
            </a:r>
          </a:p>
          <a:p>
            <a:pPr eaLnBrk="1" hangingPunct="1"/>
            <a:r>
              <a:rPr lang="en-US" dirty="0" smtClean="0"/>
              <a:t>Three (3) to 30 days after a bite from an infected deer tick, look for:</a:t>
            </a:r>
          </a:p>
          <a:p>
            <a:pPr eaLnBrk="1" hangingPunct="1"/>
            <a:endParaRPr lang="en-US" dirty="0" smtClean="0"/>
          </a:p>
          <a:p>
            <a:pPr eaLnBrk="1" hangingPunct="1">
              <a:buFontTx/>
              <a:buChar char="•"/>
            </a:pPr>
            <a:r>
              <a:rPr lang="en-US" dirty="0" smtClean="0"/>
              <a:t>A distinctive rash (“bulls-eye” or erythema </a:t>
            </a:r>
            <a:r>
              <a:rPr lang="en-US" dirty="0" err="1" smtClean="0"/>
              <a:t>migrans</a:t>
            </a:r>
            <a:r>
              <a:rPr lang="en-US" dirty="0" smtClean="0"/>
              <a:t>)                      </a:t>
            </a:r>
          </a:p>
          <a:p>
            <a:pPr eaLnBrk="1" hangingPunct="1">
              <a:buFontTx/>
              <a:buChar char="•"/>
            </a:pPr>
            <a:r>
              <a:rPr lang="en-US" dirty="0" smtClean="0"/>
              <a:t>Fever </a:t>
            </a:r>
          </a:p>
          <a:p>
            <a:pPr eaLnBrk="1" hangingPunct="1">
              <a:buFontTx/>
              <a:buChar char="•"/>
            </a:pPr>
            <a:r>
              <a:rPr lang="en-US" dirty="0" smtClean="0"/>
              <a:t>Chills</a:t>
            </a:r>
          </a:p>
          <a:p>
            <a:pPr eaLnBrk="1" hangingPunct="1">
              <a:buFontTx/>
              <a:buChar char="•"/>
            </a:pPr>
            <a:r>
              <a:rPr lang="en-US" dirty="0" smtClean="0"/>
              <a:t>Headache</a:t>
            </a:r>
          </a:p>
          <a:p>
            <a:pPr eaLnBrk="1" hangingPunct="1">
              <a:buFontTx/>
              <a:buChar char="•"/>
            </a:pPr>
            <a:r>
              <a:rPr lang="en-US" dirty="0" smtClean="0"/>
              <a:t>Muscle and joint pain</a:t>
            </a:r>
          </a:p>
          <a:p>
            <a:pPr eaLnBrk="1" hangingPunct="1">
              <a:buFontTx/>
              <a:buChar char="•"/>
            </a:pPr>
            <a:r>
              <a:rPr lang="en-US" dirty="0" smtClean="0"/>
              <a:t>Fatigue</a:t>
            </a:r>
          </a:p>
          <a:p>
            <a:pPr eaLnBrk="1" hangingPunct="1">
              <a:buFontTx/>
              <a:buChar char="•"/>
            </a:pPr>
            <a:r>
              <a:rPr lang="en-US" dirty="0" smtClean="0"/>
              <a:t>Swollen lymph nodes</a:t>
            </a:r>
          </a:p>
          <a:p>
            <a:pPr eaLnBrk="1" hangingPunct="1"/>
            <a:endParaRPr lang="en-US" dirty="0" smtClean="0"/>
          </a:p>
          <a:p>
            <a:pPr eaLnBrk="1" hangingPunct="1"/>
            <a:r>
              <a:rPr lang="en-US" dirty="0" smtClean="0"/>
              <a:t>A person may not have all of these symptoms. People often feel like they have the “flu.”</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a:p>
        </p:txBody>
      </p:sp>
    </p:spTree>
    <p:extLst>
      <p:ext uri="{BB962C8B-B14F-4D97-AF65-F5344CB8AC3E}">
        <p14:creationId xmlns:p14="http://schemas.microsoft.com/office/powerpoint/2010/main" val="452571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Other problems arise due to co-infections to Lyme Disease:</a:t>
            </a:r>
          </a:p>
          <a:p>
            <a:pPr marL="228600" indent="-228600">
              <a:buFontTx/>
              <a:buAutoNum type="arabicPeriod"/>
              <a:defRPr/>
            </a:pPr>
            <a:r>
              <a:rPr lang="en-US" dirty="0" smtClean="0">
                <a:latin typeface="Verdana" pitchFamily="34" charset="0"/>
                <a:ea typeface="Verdana" pitchFamily="34" charset="0"/>
                <a:cs typeface="Verdana" pitchFamily="34" charset="0"/>
              </a:rPr>
              <a:t>Neuropsychiatric problems,</a:t>
            </a:r>
          </a:p>
          <a:p>
            <a:pPr marL="228600" indent="-228600">
              <a:buFontTx/>
              <a:buAutoNum type="arabicPeriod"/>
              <a:defRPr/>
            </a:pPr>
            <a:r>
              <a:rPr lang="en-US" dirty="0" smtClean="0">
                <a:latin typeface="Verdana" pitchFamily="34" charset="0"/>
                <a:ea typeface="Verdana" pitchFamily="34" charset="0"/>
                <a:cs typeface="Verdana" pitchFamily="34" charset="0"/>
              </a:rPr>
              <a:t>Cognitive losses and memory impairment.</a:t>
            </a:r>
          </a:p>
          <a:p>
            <a:pPr marL="228600" indent="-228600">
              <a:buFontTx/>
              <a:buAutoNum type="arabicPeriod"/>
              <a:defRPr/>
            </a:pPr>
            <a:r>
              <a:rPr lang="en-US" dirty="0" smtClean="0">
                <a:latin typeface="Verdana" pitchFamily="34" charset="0"/>
                <a:ea typeface="Verdana" pitchFamily="34" charset="0"/>
                <a:cs typeface="Verdana" pitchFamily="34" charset="0"/>
              </a:rPr>
              <a:t>Children may have behavioral changes which can often be misdiagnosed as ADHD=Attention deficit hyperactivity disorder.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a:p>
        </p:txBody>
      </p:sp>
    </p:spTree>
    <p:extLst>
      <p:ext uri="{BB962C8B-B14F-4D97-AF65-F5344CB8AC3E}">
        <p14:creationId xmlns:p14="http://schemas.microsoft.com/office/powerpoint/2010/main" val="2175461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solidFill>
                  <a:srgbClr val="000000"/>
                </a:solidFill>
                <a:cs typeface="Arial" charset="0"/>
              </a:rPr>
              <a:t>Co-infections are the rule, not the exception</a:t>
            </a:r>
          </a:p>
          <a:p>
            <a:pPr eaLnBrk="1" hangingPunct="1">
              <a:lnSpc>
                <a:spcPct val="90000"/>
              </a:lnSpc>
            </a:pPr>
            <a:endParaRPr lang="en-US" dirty="0" smtClean="0">
              <a:solidFill>
                <a:srgbClr val="000000"/>
              </a:solidFill>
              <a:cs typeface="Arial" charset="0"/>
            </a:endParaRPr>
          </a:p>
          <a:p>
            <a:pPr eaLnBrk="1" hangingPunct="1">
              <a:lnSpc>
                <a:spcPct val="90000"/>
              </a:lnSpc>
            </a:pPr>
            <a:r>
              <a:rPr lang="en-US" i="1" dirty="0" smtClean="0">
                <a:cs typeface="Arial" charset="0"/>
              </a:rPr>
              <a:t>“80% of my pediatric patients are co-infected”</a:t>
            </a:r>
          </a:p>
          <a:p>
            <a:pPr eaLnBrk="1" hangingPunct="1">
              <a:lnSpc>
                <a:spcPct val="90000"/>
              </a:lnSpc>
            </a:pPr>
            <a:r>
              <a:rPr lang="en-US" dirty="0" smtClean="0">
                <a:cs typeface="Arial" charset="0"/>
              </a:rPr>
              <a:t>Co-infections are often best diagnosed clinically</a:t>
            </a:r>
          </a:p>
          <a:p>
            <a:pPr eaLnBrk="1" hangingPunct="1">
              <a:lnSpc>
                <a:spcPct val="90000"/>
              </a:lnSpc>
            </a:pPr>
            <a:endParaRPr lang="en-US" dirty="0" smtClean="0">
              <a:cs typeface="Arial" charset="0"/>
            </a:endParaRPr>
          </a:p>
          <a:p>
            <a:pPr eaLnBrk="1" hangingPunct="1">
              <a:lnSpc>
                <a:spcPct val="90000"/>
              </a:lnSpc>
            </a:pPr>
            <a:r>
              <a:rPr lang="en-US" dirty="0" smtClean="0">
                <a:cs typeface="Arial" charset="0"/>
              </a:rPr>
              <a:t>Co-infected patients are: </a:t>
            </a:r>
          </a:p>
          <a:p>
            <a:pPr lvl="1" eaLnBrk="1" hangingPunct="1">
              <a:lnSpc>
                <a:spcPct val="90000"/>
              </a:lnSpc>
              <a:buFont typeface="Wingdings" pitchFamily="2" charset="2"/>
              <a:buChar char="Ø"/>
            </a:pPr>
            <a:r>
              <a:rPr lang="en-US" dirty="0" smtClean="0">
                <a:cs typeface="Arial" charset="0"/>
              </a:rPr>
              <a:t>Sicker	</a:t>
            </a:r>
          </a:p>
          <a:p>
            <a:pPr lvl="1" eaLnBrk="1" hangingPunct="1">
              <a:lnSpc>
                <a:spcPct val="90000"/>
              </a:lnSpc>
              <a:buFont typeface="Wingdings" pitchFamily="2" charset="2"/>
              <a:buChar char="Ø"/>
            </a:pPr>
            <a:r>
              <a:rPr lang="en-US" dirty="0" smtClean="0">
                <a:cs typeface="Arial" charset="0"/>
              </a:rPr>
              <a:t>More likely to have failed prior treatment</a:t>
            </a:r>
          </a:p>
          <a:p>
            <a:pPr lvl="1" eaLnBrk="1" hangingPunct="1">
              <a:lnSpc>
                <a:spcPct val="90000"/>
              </a:lnSpc>
              <a:buFont typeface="Wingdings" pitchFamily="2" charset="2"/>
              <a:buChar char="Ø"/>
            </a:pPr>
            <a:r>
              <a:rPr lang="en-US" dirty="0" smtClean="0">
                <a:cs typeface="Arial" charset="0"/>
              </a:rPr>
              <a:t>Require longer treatment with multiple agents</a:t>
            </a:r>
          </a:p>
          <a:p>
            <a:pPr lvl="1" eaLnBrk="1" hangingPunct="1">
              <a:lnSpc>
                <a:spcPct val="90000"/>
              </a:lnSpc>
              <a:buFont typeface="Wingdings" pitchFamily="2" charset="2"/>
              <a:buNone/>
            </a:pPr>
            <a:endParaRPr lang="en-US" dirty="0" smtClean="0">
              <a:cs typeface="Arial" charset="0"/>
            </a:endParaRPr>
          </a:p>
          <a:p>
            <a:pPr eaLnBrk="1" hangingPunct="1">
              <a:lnSpc>
                <a:spcPct val="90000"/>
              </a:lnSpc>
            </a:pPr>
            <a:r>
              <a:rPr lang="en-US" dirty="0" smtClean="0">
                <a:cs typeface="Arial" charset="0"/>
              </a:rPr>
              <a:t>Co-infections must be eradicated or </a:t>
            </a:r>
            <a:r>
              <a:rPr lang="en-US" dirty="0" err="1" smtClean="0">
                <a:cs typeface="Arial" charset="0"/>
              </a:rPr>
              <a:t>Borrelia</a:t>
            </a:r>
            <a:r>
              <a:rPr lang="en-US" dirty="0" smtClean="0">
                <a:cs typeface="Arial" charset="0"/>
              </a:rPr>
              <a:t> infection will persist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a:p>
        </p:txBody>
      </p:sp>
    </p:spTree>
    <p:extLst>
      <p:ext uri="{BB962C8B-B14F-4D97-AF65-F5344CB8AC3E}">
        <p14:creationId xmlns:p14="http://schemas.microsoft.com/office/powerpoint/2010/main" val="441660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co-infections include</a:t>
            </a:r>
          </a:p>
          <a:p>
            <a:r>
              <a:rPr lang="en-US" dirty="0" smtClean="0"/>
              <a:t>1.Babesiosis and</a:t>
            </a:r>
          </a:p>
          <a:p>
            <a:r>
              <a:rPr lang="en-US" dirty="0" smtClean="0"/>
              <a:t>2.Bartonellosis each with their respective symptoms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a:p>
        </p:txBody>
      </p:sp>
    </p:spTree>
    <p:extLst>
      <p:ext uri="{BB962C8B-B14F-4D97-AF65-F5344CB8AC3E}">
        <p14:creationId xmlns:p14="http://schemas.microsoft.com/office/powerpoint/2010/main" val="1038624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Evaluation:</a:t>
            </a:r>
          </a:p>
          <a:p>
            <a:pPr eaLnBrk="1" hangingPunct="1"/>
            <a:r>
              <a:rPr lang="en-US" i="1" dirty="0" smtClean="0"/>
              <a:t>“If false results are to be feared, it is the false negative result which holds the greatest peril for the patient.”</a:t>
            </a:r>
          </a:p>
          <a:p>
            <a:pPr eaLnBrk="1" hangingPunct="1"/>
            <a:endParaRPr lang="en-US" dirty="0" smtClean="0"/>
          </a:p>
          <a:p>
            <a:pPr eaLnBrk="1" hangingPunct="1">
              <a:lnSpc>
                <a:spcPct val="80000"/>
              </a:lnSpc>
            </a:pPr>
            <a:r>
              <a:rPr lang="en-US" dirty="0" smtClean="0"/>
              <a:t>Gestational Lyme </a:t>
            </a:r>
            <a:r>
              <a:rPr lang="en-US" dirty="0" err="1" smtClean="0"/>
              <a:t>Borreliosis</a:t>
            </a:r>
            <a:r>
              <a:rPr lang="en-US" dirty="0" smtClean="0"/>
              <a:t>. Implications for the fetus. MacDonald, AB, Rheum Dis </a:t>
            </a:r>
            <a:r>
              <a:rPr lang="en-US" dirty="0" err="1" smtClean="0"/>
              <a:t>Clin</a:t>
            </a:r>
            <a:r>
              <a:rPr lang="en-US" dirty="0" smtClean="0"/>
              <a:t> North Am 1989; 15(4): 657-77.</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a:p>
        </p:txBody>
      </p:sp>
    </p:spTree>
    <p:extLst>
      <p:ext uri="{BB962C8B-B14F-4D97-AF65-F5344CB8AC3E}">
        <p14:creationId xmlns:p14="http://schemas.microsoft.com/office/powerpoint/2010/main" val="297473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Center for Disease Control has about 20,000 new cases of Lyme Disease reported each year.</a:t>
            </a:r>
          </a:p>
          <a:p>
            <a:r>
              <a:rPr lang="en-US" dirty="0" smtClean="0"/>
              <a:t>Unfortunately, the CDC believes about 90% of the cases go unreported each year. Without tell-tale signs, Lyme Disease may be misdiagnosed of something else.</a:t>
            </a:r>
          </a:p>
          <a:p>
            <a:endParaRPr lang="en-US" dirty="0" smtClean="0"/>
          </a:p>
          <a:p>
            <a:pPr marL="342900" indent="-342900" algn="l">
              <a:buFont typeface="Arial" pitchFamily="34" charset="0"/>
              <a:buChar char="•"/>
            </a:pPr>
            <a:r>
              <a:rPr lang="en-US" sz="1200" dirty="0" smtClean="0">
                <a:solidFill>
                  <a:schemeClr val="tx1"/>
                </a:solidFill>
                <a:latin typeface="Verdana" pitchFamily="34" charset="0"/>
                <a:ea typeface="Verdana" pitchFamily="34" charset="0"/>
                <a:cs typeface="Verdana" pitchFamily="34" charset="0"/>
              </a:rPr>
              <a:t>If the</a:t>
            </a:r>
            <a:r>
              <a:rPr lang="en-US" sz="1200" baseline="0" dirty="0" smtClean="0">
                <a:solidFill>
                  <a:schemeClr val="tx1"/>
                </a:solidFill>
                <a:latin typeface="Verdana" pitchFamily="34" charset="0"/>
                <a:ea typeface="Verdana" pitchFamily="34" charset="0"/>
                <a:cs typeface="Verdana" pitchFamily="34" charset="0"/>
              </a:rPr>
              <a:t> black legged </a:t>
            </a:r>
            <a:r>
              <a:rPr lang="en-US" sz="1200" dirty="0" smtClean="0">
                <a:solidFill>
                  <a:schemeClr val="tx1"/>
                </a:solidFill>
                <a:latin typeface="Verdana" pitchFamily="34" charset="0"/>
                <a:ea typeface="Verdana" pitchFamily="34" charset="0"/>
                <a:cs typeface="Verdana" pitchFamily="34" charset="0"/>
              </a:rPr>
              <a:t>tick</a:t>
            </a:r>
            <a:r>
              <a:rPr lang="en-US" sz="1200" baseline="0" dirty="0" smtClean="0">
                <a:solidFill>
                  <a:schemeClr val="tx1"/>
                </a:solidFill>
                <a:latin typeface="Verdana" pitchFamily="34" charset="0"/>
                <a:ea typeface="Verdana" pitchFamily="34" charset="0"/>
                <a:cs typeface="Verdana" pitchFamily="34" charset="0"/>
              </a:rPr>
              <a:t> is infected with Lyme, the</a:t>
            </a:r>
            <a:r>
              <a:rPr lang="en-US" sz="1200" dirty="0" smtClean="0">
                <a:solidFill>
                  <a:schemeClr val="tx1"/>
                </a:solidFill>
                <a:latin typeface="Verdana" pitchFamily="34" charset="0"/>
                <a:ea typeface="Verdana" pitchFamily="34" charset="0"/>
                <a:cs typeface="Verdana" pitchFamily="34" charset="0"/>
              </a:rPr>
              <a:t> transmission rate</a:t>
            </a:r>
            <a:r>
              <a:rPr lang="en-US" sz="1200" baseline="0" dirty="0" smtClean="0">
                <a:solidFill>
                  <a:schemeClr val="tx1"/>
                </a:solidFill>
                <a:latin typeface="Verdana" pitchFamily="34" charset="0"/>
                <a:ea typeface="Verdana" pitchFamily="34" charset="0"/>
                <a:cs typeface="Verdana" pitchFamily="34" charset="0"/>
              </a:rPr>
              <a:t> could occur:</a:t>
            </a:r>
            <a:endParaRPr lang="en-US" sz="1200" dirty="0" smtClean="0">
              <a:solidFill>
                <a:schemeClr val="tx1"/>
              </a:solidFill>
              <a:latin typeface="Verdana" pitchFamily="34" charset="0"/>
              <a:ea typeface="Verdana" pitchFamily="34" charset="0"/>
              <a:cs typeface="Verdana" pitchFamily="34" charset="0"/>
            </a:endParaRPr>
          </a:p>
          <a:p>
            <a:pPr algn="l"/>
            <a:endParaRPr lang="en-US" sz="120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0%   @ 24hrs</a:t>
            </a:r>
          </a:p>
          <a:p>
            <a:pPr lvl="1" algn="l"/>
            <a:endParaRPr lang="en-US" sz="120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12% @ 48hrs</a:t>
            </a:r>
          </a:p>
          <a:p>
            <a:pPr lvl="1" algn="l"/>
            <a:endParaRPr lang="en-US" sz="120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79% @ 72hrs</a:t>
            </a:r>
          </a:p>
          <a:p>
            <a:pPr lvl="1" algn="l"/>
            <a:endParaRPr lang="en-US" sz="1200" dirty="0" smtClean="0">
              <a:solidFill>
                <a:schemeClr val="tx1"/>
              </a:solidFill>
              <a:latin typeface="Verdana" pitchFamily="34" charset="0"/>
              <a:ea typeface="Verdana" pitchFamily="34" charset="0"/>
              <a:cs typeface="Verdana" pitchFamily="34" charset="0"/>
            </a:endParaRPr>
          </a:p>
          <a:p>
            <a:pPr lvl="1" algn="l"/>
            <a:r>
              <a:rPr lang="en-US" sz="1200" dirty="0" smtClean="0">
                <a:solidFill>
                  <a:schemeClr val="tx1"/>
                </a:solidFill>
                <a:latin typeface="Verdana" pitchFamily="34" charset="0"/>
                <a:ea typeface="Verdana" pitchFamily="34" charset="0"/>
                <a:cs typeface="Verdana" pitchFamily="34" charset="0"/>
              </a:rPr>
              <a:t>94% @ 96hrs</a:t>
            </a:r>
          </a:p>
          <a:p>
            <a:pPr lvl="1" algn="l"/>
            <a:endParaRPr lang="en-US" sz="1200" dirty="0" smtClean="0">
              <a:solidFill>
                <a:schemeClr val="tx1"/>
              </a:solidFill>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731296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One type of test that is often prescribed by the attending provider during the first step of diagnosis is the </a:t>
            </a:r>
            <a:r>
              <a:rPr lang="en-US" dirty="0" smtClean="0">
                <a:hlinkClick r:id="rId3"/>
              </a:rPr>
              <a:t>ELISA</a:t>
            </a:r>
            <a:r>
              <a:rPr lang="en-US" dirty="0" smtClean="0"/>
              <a:t> or IFA test</a:t>
            </a:r>
          </a:p>
          <a:p>
            <a:pPr eaLnBrk="1" hangingPunct="1">
              <a:lnSpc>
                <a:spcPct val="90000"/>
              </a:lnSpc>
            </a:pPr>
            <a:endParaRPr lang="en-US" dirty="0" smtClean="0"/>
          </a:p>
          <a:p>
            <a:pPr eaLnBrk="1" hangingPunct="1">
              <a:lnSpc>
                <a:spcPct val="90000"/>
              </a:lnSpc>
            </a:pPr>
            <a:r>
              <a:rPr lang="en-US" dirty="0" smtClean="0"/>
              <a:t>ELISA: </a:t>
            </a:r>
            <a:r>
              <a:rPr lang="en-US" u="sng" dirty="0" smtClean="0"/>
              <a:t>E</a:t>
            </a:r>
            <a:r>
              <a:rPr lang="en-US" dirty="0" smtClean="0"/>
              <a:t>nzyme-</a:t>
            </a:r>
            <a:r>
              <a:rPr lang="en-US" u="sng" dirty="0" smtClean="0"/>
              <a:t>L</a:t>
            </a:r>
            <a:r>
              <a:rPr lang="en-US" dirty="0" smtClean="0"/>
              <a:t>inked </a:t>
            </a:r>
            <a:r>
              <a:rPr lang="en-US" u="sng" dirty="0" err="1" smtClean="0"/>
              <a:t>I</a:t>
            </a:r>
            <a:r>
              <a:rPr lang="en-US" dirty="0" err="1" smtClean="0"/>
              <a:t>mmuno</a:t>
            </a:r>
            <a:r>
              <a:rPr lang="en-US" u="sng" dirty="0" err="1" smtClean="0"/>
              <a:t>s</a:t>
            </a:r>
            <a:r>
              <a:rPr lang="en-US" dirty="0" err="1" smtClean="0"/>
              <a:t>orbent</a:t>
            </a:r>
            <a:r>
              <a:rPr lang="en-US" dirty="0" smtClean="0"/>
              <a:t> </a:t>
            </a:r>
            <a:r>
              <a:rPr lang="en-US" u="sng" dirty="0" smtClean="0"/>
              <a:t>A</a:t>
            </a:r>
            <a:r>
              <a:rPr lang="en-US" dirty="0" smtClean="0"/>
              <a:t>ssay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a:p>
        </p:txBody>
      </p:sp>
    </p:spTree>
    <p:extLst>
      <p:ext uri="{BB962C8B-B14F-4D97-AF65-F5344CB8AC3E}">
        <p14:creationId xmlns:p14="http://schemas.microsoft.com/office/powerpoint/2010/main" val="1264858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The second step uses an </a:t>
            </a:r>
            <a:r>
              <a:rPr lang="en-US" dirty="0" err="1" smtClean="0"/>
              <a:t>immunoblot</a:t>
            </a:r>
            <a:r>
              <a:rPr lang="en-US" dirty="0" smtClean="0"/>
              <a:t> such as a Western blot or striped blot test. Used appropriately, this test is designed to be "specific," meaning that it will usually be positive only if a person has been truly infected. If the Western blot is negative, it suggests that the first test was a false positive, which can occur for several reasons. </a:t>
            </a:r>
          </a:p>
          <a:p>
            <a:endParaRPr lang="en-US" dirty="0" smtClean="0"/>
          </a:p>
          <a:p>
            <a:r>
              <a:rPr lang="en-US" dirty="0" smtClean="0"/>
              <a:t>Sometimes two types of Western blot are performed, "</a:t>
            </a:r>
            <a:r>
              <a:rPr lang="en-US" dirty="0" err="1" smtClean="0"/>
              <a:t>IgM</a:t>
            </a:r>
            <a:r>
              <a:rPr lang="en-US" dirty="0" smtClean="0"/>
              <a:t>" and "</a:t>
            </a:r>
            <a:r>
              <a:rPr lang="en-US" dirty="0" err="1" smtClean="0"/>
              <a:t>IgG</a:t>
            </a:r>
            <a:r>
              <a:rPr lang="en-US" dirty="0" smtClean="0"/>
              <a:t>." Patients who are positive by </a:t>
            </a:r>
            <a:r>
              <a:rPr lang="en-US" dirty="0" err="1" smtClean="0"/>
              <a:t>IgM</a:t>
            </a:r>
            <a:r>
              <a:rPr lang="en-US" dirty="0" smtClean="0"/>
              <a:t> but not </a:t>
            </a:r>
            <a:r>
              <a:rPr lang="en-US" dirty="0" err="1" smtClean="0"/>
              <a:t>IgG</a:t>
            </a:r>
            <a:r>
              <a:rPr lang="en-US" dirty="0" smtClean="0"/>
              <a:t> should have the test repeated a few weeks later if they remain ill. If they are still positive only by </a:t>
            </a:r>
            <a:r>
              <a:rPr lang="en-US" dirty="0" err="1" smtClean="0"/>
              <a:t>IgM</a:t>
            </a:r>
            <a:r>
              <a:rPr lang="en-US" dirty="0" smtClean="0"/>
              <a:t> and have been ill longer than one month, this is likely a false positive.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51</a:t>
            </a:fld>
            <a:endParaRPr lang="en-US"/>
          </a:p>
        </p:txBody>
      </p:sp>
    </p:spTree>
    <p:extLst>
      <p:ext uri="{BB962C8B-B14F-4D97-AF65-F5344CB8AC3E}">
        <p14:creationId xmlns:p14="http://schemas.microsoft.com/office/powerpoint/2010/main" val="3181463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Lyme disease is treated with antibiotics under the supervision of a physician.  Several antibiotics are effective.  Antibiotics usually are given by mouth but may be given intravenously in more severe cases.  </a:t>
            </a:r>
          </a:p>
          <a:p>
            <a:pPr eaLnBrk="1" hangingPunct="1"/>
            <a:endParaRPr lang="en-US" dirty="0" smtClean="0"/>
          </a:p>
          <a:p>
            <a:pPr eaLnBrk="1" hangingPunct="1">
              <a:lnSpc>
                <a:spcPct val="80000"/>
              </a:lnSpc>
            </a:pPr>
            <a:r>
              <a:rPr lang="en-US" dirty="0" smtClean="0">
                <a:solidFill>
                  <a:srgbClr val="000000"/>
                </a:solidFill>
              </a:rPr>
              <a:t>Antibiotics such as:</a:t>
            </a:r>
          </a:p>
          <a:p>
            <a:pPr lvl="1" eaLnBrk="1" hangingPunct="1">
              <a:lnSpc>
                <a:spcPct val="80000"/>
              </a:lnSpc>
            </a:pPr>
            <a:r>
              <a:rPr lang="en-US" dirty="0" smtClean="0"/>
              <a:t>Doxycycline</a:t>
            </a:r>
          </a:p>
          <a:p>
            <a:pPr lvl="1" eaLnBrk="1" hangingPunct="1">
              <a:lnSpc>
                <a:spcPct val="80000"/>
              </a:lnSpc>
            </a:pPr>
            <a:r>
              <a:rPr lang="en-US" dirty="0" smtClean="0"/>
              <a:t>Amoxicillin</a:t>
            </a:r>
          </a:p>
          <a:p>
            <a:pPr lvl="1" eaLnBrk="1" hangingPunct="1">
              <a:lnSpc>
                <a:spcPct val="80000"/>
              </a:lnSpc>
            </a:pPr>
            <a:r>
              <a:rPr lang="en-US" dirty="0" err="1" smtClean="0"/>
              <a:t>Ceftin</a:t>
            </a:r>
            <a:endParaRPr lang="en-US" dirty="0" smtClean="0"/>
          </a:p>
          <a:p>
            <a:pPr eaLnBrk="1" hangingPunct="1">
              <a:lnSpc>
                <a:spcPct val="80000"/>
              </a:lnSpc>
            </a:pPr>
            <a:endParaRPr lang="en-US" dirty="0" smtClean="0"/>
          </a:p>
          <a:p>
            <a:pPr eaLnBrk="1" hangingPunct="1">
              <a:lnSpc>
                <a:spcPct val="80000"/>
              </a:lnSpc>
            </a:pPr>
            <a:r>
              <a:rPr lang="en-US" dirty="0" smtClean="0">
                <a:solidFill>
                  <a:srgbClr val="000000"/>
                </a:solidFill>
              </a:rPr>
              <a:t>Usually treated for 4-6 weeks.</a:t>
            </a:r>
          </a:p>
          <a:p>
            <a:pPr eaLnBrk="1" hangingPunct="1">
              <a:lnSpc>
                <a:spcPct val="80000"/>
              </a:lnSpc>
            </a:pPr>
            <a:endParaRPr lang="en-US" dirty="0" smtClean="0">
              <a:solidFill>
                <a:srgbClr val="000000"/>
              </a:solidFill>
            </a:endParaRPr>
          </a:p>
          <a:p>
            <a:pPr eaLnBrk="1" hangingPunct="1">
              <a:lnSpc>
                <a:spcPct val="80000"/>
              </a:lnSpc>
            </a:pPr>
            <a:r>
              <a:rPr lang="en-US" dirty="0" smtClean="0"/>
              <a:t>A recent study of in the </a:t>
            </a:r>
            <a:r>
              <a:rPr lang="en-US" u="sng" dirty="0" smtClean="0"/>
              <a:t>New England Journal of Medicine</a:t>
            </a:r>
            <a:r>
              <a:rPr lang="en-US" dirty="0" smtClean="0"/>
              <a:t> indicates that a four-week course of oral doxycycline is just as effective in treating late LD, and much less expensive, than a similar course of intravenous Ceftriaxone (</a:t>
            </a:r>
            <a:r>
              <a:rPr lang="en-US" dirty="0" err="1" smtClean="0"/>
              <a:t>Rocephin</a:t>
            </a:r>
            <a:r>
              <a:rPr lang="en-US" dirty="0" smtClean="0"/>
              <a:t>) unless neurological or severe cardiac abnormalities are present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52</a:t>
            </a:fld>
            <a:endParaRPr lang="en-US"/>
          </a:p>
        </p:txBody>
      </p:sp>
    </p:spTree>
    <p:extLst>
      <p:ext uri="{BB962C8B-B14F-4D97-AF65-F5344CB8AC3E}">
        <p14:creationId xmlns:p14="http://schemas.microsoft.com/office/powerpoint/2010/main" val="3930737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Testing Ticks</a:t>
            </a:r>
            <a:r>
              <a:rPr lang="en-US" dirty="0" smtClean="0"/>
              <a:t/>
            </a:r>
            <a:br>
              <a:rPr lang="en-US" dirty="0" smtClean="0"/>
            </a:br>
            <a:r>
              <a:rPr lang="en-US" dirty="0" smtClean="0"/>
              <a:t/>
            </a:r>
            <a:br>
              <a:rPr lang="en-US" dirty="0" smtClean="0"/>
            </a:br>
            <a:r>
              <a:rPr lang="en-US" dirty="0" smtClean="0"/>
              <a:t>Patients who have removed a tick often wonder if they should have it tested. In general, the identification and testing of individual ticks is not useful for deciding if a person should get antibiotics following a tick bite. Nevertheless, some state or local health departments offer tick identification and testing as a community service or for research purposes. Check with your health department; the phone number is usually found in the government pages of the telephone book.</a:t>
            </a:r>
          </a:p>
          <a:p>
            <a:pPr eaLnBrk="1" hangingPunct="1"/>
            <a:endParaRPr lang="en-US" dirty="0" smtClean="0"/>
          </a:p>
          <a:p>
            <a:pPr eaLnBrk="1" hangingPunct="1"/>
            <a:r>
              <a:rPr lang="en-US" dirty="0" smtClean="0"/>
              <a:t>Under new PA legislation, the PA </a:t>
            </a:r>
            <a:r>
              <a:rPr lang="en-US" dirty="0" err="1" smtClean="0"/>
              <a:t>Dept</a:t>
            </a:r>
            <a:r>
              <a:rPr lang="en-US" dirty="0" smtClean="0"/>
              <a:t> of Health will be the agency tasked with Tick-Borne Disease Surveillance to determine if ticks are infected. (Senate Bill No. 177)</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53</a:t>
            </a:fld>
            <a:endParaRPr lang="en-US"/>
          </a:p>
        </p:txBody>
      </p:sp>
    </p:spTree>
    <p:extLst>
      <p:ext uri="{BB962C8B-B14F-4D97-AF65-F5344CB8AC3E}">
        <p14:creationId xmlns:p14="http://schemas.microsoft.com/office/powerpoint/2010/main" val="35287496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summary:</a:t>
            </a:r>
          </a:p>
          <a:p>
            <a:pPr marL="171450" indent="-171450">
              <a:buFont typeface="Arial" pitchFamily="34" charset="0"/>
              <a:buChar char="•"/>
              <a:defRPr/>
            </a:pPr>
            <a:r>
              <a:rPr lang="en-US" dirty="0" smtClean="0"/>
              <a:t>Be aware of your surroundings</a:t>
            </a:r>
          </a:p>
          <a:p>
            <a:pPr marL="171450" indent="-171450">
              <a:buFont typeface="Arial" pitchFamily="34" charset="0"/>
              <a:buChar char="•"/>
              <a:defRPr/>
            </a:pPr>
            <a:r>
              <a:rPr lang="en-US" dirty="0" smtClean="0"/>
              <a:t>Limit time in tick-infested areas</a:t>
            </a:r>
          </a:p>
          <a:p>
            <a:pPr marL="171450" indent="-171450">
              <a:buFont typeface="Arial" pitchFamily="34" charset="0"/>
              <a:buChar char="•"/>
              <a:defRPr/>
            </a:pPr>
            <a:r>
              <a:rPr lang="en-US" dirty="0" smtClean="0"/>
              <a:t>Use proper protection:</a:t>
            </a:r>
          </a:p>
          <a:p>
            <a:pPr marL="171450" indent="-171450">
              <a:buFont typeface="Arial" pitchFamily="34" charset="0"/>
              <a:buChar char="•"/>
              <a:defRPr/>
            </a:pPr>
            <a:r>
              <a:rPr lang="en-US" dirty="0" smtClean="0"/>
              <a:t>Clothing</a:t>
            </a:r>
          </a:p>
          <a:p>
            <a:pPr marL="171450" indent="-171450">
              <a:buFont typeface="Arial" pitchFamily="34" charset="0"/>
              <a:buChar char="•"/>
              <a:defRPr/>
            </a:pPr>
            <a:r>
              <a:rPr lang="en-US" dirty="0" smtClean="0"/>
              <a:t>Sprays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54</a:t>
            </a:fld>
            <a:endParaRPr lang="en-US"/>
          </a:p>
        </p:txBody>
      </p:sp>
    </p:spTree>
    <p:extLst>
      <p:ext uri="{BB962C8B-B14F-4D97-AF65-F5344CB8AC3E}">
        <p14:creationId xmlns:p14="http://schemas.microsoft.com/office/powerpoint/2010/main" val="69039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For Lyme disease to exist in an area, at least three (3) closely interrelated elements must be present in nature: </a:t>
            </a:r>
          </a:p>
          <a:p>
            <a:pPr marL="228600" indent="-228600">
              <a:buFontTx/>
              <a:buAutoNum type="arabicParenR"/>
              <a:defRPr/>
            </a:pPr>
            <a:r>
              <a:rPr lang="en-US" dirty="0" smtClean="0"/>
              <a:t>the Lyme disease bacteria, </a:t>
            </a:r>
          </a:p>
          <a:p>
            <a:pPr marL="228600" indent="-228600">
              <a:buFontTx/>
              <a:buAutoNum type="arabicParenR"/>
              <a:defRPr/>
            </a:pPr>
            <a:r>
              <a:rPr lang="en-US" dirty="0" smtClean="0"/>
              <a:t> ticks that can transmit them, and </a:t>
            </a:r>
          </a:p>
          <a:p>
            <a:pPr marL="228600" indent="-228600">
              <a:buFontTx/>
              <a:buAutoNum type="arabicParenR"/>
              <a:defRPr/>
            </a:pPr>
            <a:r>
              <a:rPr lang="en-US" dirty="0" smtClean="0"/>
              <a:t>mammals (such as mice and deer) to provide food for the ticks in their various life stages.  </a:t>
            </a:r>
          </a:p>
          <a:p>
            <a:pPr marL="228600" indent="-228600">
              <a:buFontTx/>
              <a:buAutoNum type="arabicParenR"/>
              <a:defRPr/>
            </a:pPr>
            <a:r>
              <a:rPr lang="en-US" dirty="0" smtClean="0"/>
              <a:t>Ticks that transmit Lyme disease can be found in temperate regions that may have periods of </a:t>
            </a:r>
          </a:p>
          <a:p>
            <a:pPr marL="228600" indent="-228600">
              <a:buFontTx/>
              <a:buAutoNum type="arabicParenR"/>
              <a:defRPr/>
            </a:pPr>
            <a:r>
              <a:rPr lang="en-US" dirty="0" smtClean="0"/>
              <a:t>very low or high temperature and a constant high relative humidity at ground level.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88452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dirty="0" smtClean="0"/>
              <a:t>Blacklegged ticks live in wooded, brushy areas that provide food and cover for white-footed mice, deer and other small or large mammals. Knowing the complex life cycle of the ticks that transmit Lyme disease is important in understanding the risk of acquiring the disease and in finding ways to prevent it.</a:t>
            </a:r>
          </a:p>
          <a:p>
            <a:pPr eaLnBrk="1" hangingPunct="1"/>
            <a:r>
              <a:rPr lang="en-US" dirty="0" smtClean="0"/>
              <a:t> The life cycle of these ticks requires 2 years to complete.  Adult ticks feed and mate on large animals, especially deer, in the fall and early spring.  Female ticks then drop off these animals to lay eggs on the ground.  By summer, eggs hatch into larvae.</a:t>
            </a:r>
            <a:br>
              <a:rPr lang="en-US" dirty="0" smtClean="0"/>
            </a:br>
            <a:r>
              <a:rPr lang="en-US" dirty="0" smtClean="0"/>
              <a:t/>
            </a:r>
            <a:br>
              <a:rPr lang="en-US" dirty="0" smtClean="0"/>
            </a:br>
            <a:r>
              <a:rPr lang="en-US" dirty="0" smtClean="0"/>
              <a:t>Larvae feed on mice and other small mammals and birds in the summer and early fall and then are inactive until the next spring when they molt into nymphs.</a:t>
            </a:r>
            <a:br>
              <a:rPr lang="en-US" dirty="0" smtClean="0"/>
            </a:br>
            <a:r>
              <a:rPr lang="en-US" dirty="0" smtClean="0"/>
              <a:t/>
            </a:r>
            <a:br>
              <a:rPr lang="en-US" dirty="0" smtClean="0"/>
            </a:br>
            <a:r>
              <a:rPr lang="en-US" dirty="0" smtClean="0"/>
              <a:t>Nymphs feed on small rodents and other small mammals and birds in the late spring and summer and molt into adults in the fall, completing the 2-year life cycle.</a:t>
            </a:r>
            <a:br>
              <a:rPr lang="en-US" dirty="0" smtClean="0"/>
            </a:br>
            <a:r>
              <a:rPr lang="en-US" dirty="0" smtClean="0"/>
              <a:t/>
            </a:r>
            <a:br>
              <a:rPr lang="en-US" dirty="0" smtClean="0"/>
            </a:br>
            <a:r>
              <a:rPr lang="en-US" dirty="0" smtClean="0"/>
              <a:t>Larvae and nymphs typically become infected with Lyme disease bacteria when they feed on infected small animals, particularly the white-footed mouse.  The bacteria remain in the tick as it changes from larva to nymph or from nymph to adult. Infected nymphs and adult ticks then bite and transmit Lyme disease bacteria to other small rodents, other animals, and humans, all in the course of their normal feeding behavior.</a:t>
            </a:r>
          </a:p>
          <a:p>
            <a:pPr eaLnBrk="1" hangingPunct="1"/>
            <a:endParaRPr lang="en-US" dirty="0" smtClean="0"/>
          </a:p>
          <a:p>
            <a:pPr eaLnBrk="1" hangingPunct="1"/>
            <a:r>
              <a:rPr lang="en-US" dirty="0" smtClean="0"/>
              <a:t>Exposure to ticks may be greatest in the woods (especially along trails) and the fringe area between the woods and border.</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319781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“rogue’s gallery” shows the wood tick, brown dog tick, lone star tick, and deer tick (also known as the black-legged tick).</a:t>
            </a:r>
          </a:p>
          <a:p>
            <a:r>
              <a:rPr lang="en-US" dirty="0" smtClean="0"/>
              <a:t>Each has the ability to carry various diseases. Some are located exclusively in geographic regions while some have migrated to other locales.</a:t>
            </a:r>
          </a:p>
          <a:p>
            <a:r>
              <a:rPr lang="en-US" dirty="0" smtClean="0"/>
              <a:t>1.Wood tick; tick paralysis, rocky mountain spotted fever</a:t>
            </a:r>
          </a:p>
          <a:p>
            <a:r>
              <a:rPr lang="en-US" dirty="0" smtClean="0"/>
              <a:t>2.Brown dog tick; Q fever</a:t>
            </a:r>
          </a:p>
          <a:p>
            <a:r>
              <a:rPr lang="en-US" dirty="0" smtClean="0"/>
              <a:t>3.Lone star tick; tick paralysis, Q fever, </a:t>
            </a:r>
            <a:r>
              <a:rPr lang="en-US" dirty="0" err="1" smtClean="0"/>
              <a:t>Ehrlichiosis</a:t>
            </a:r>
            <a:r>
              <a:rPr lang="en-US" dirty="0" smtClean="0"/>
              <a:t> and STARI (southern tick associated rash illness)</a:t>
            </a:r>
          </a:p>
          <a:p>
            <a:r>
              <a:rPr lang="en-US" dirty="0" smtClean="0"/>
              <a:t>4.Deer tick; Lyme Disease, </a:t>
            </a:r>
            <a:r>
              <a:rPr lang="en-US" dirty="0" err="1" smtClean="0"/>
              <a:t>babesiosis</a:t>
            </a:r>
            <a:r>
              <a:rPr lang="en-US" dirty="0" smtClean="0"/>
              <a:t>, </a:t>
            </a:r>
            <a:r>
              <a:rPr lang="en-US" dirty="0" err="1" smtClean="0"/>
              <a:t>Ehrlichiosis</a:t>
            </a:r>
            <a:r>
              <a:rPr lang="en-US" dirty="0" smtClean="0"/>
              <a:t>.</a:t>
            </a:r>
          </a:p>
          <a:p>
            <a:r>
              <a:rPr lang="en-US" dirty="0" smtClean="0"/>
              <a:t>Also be mindful that other vectors, such as mosquitos can also transmit </a:t>
            </a:r>
            <a:r>
              <a:rPr lang="en-US" dirty="0" err="1" smtClean="0"/>
              <a:t>lyme</a:t>
            </a:r>
            <a:r>
              <a:rPr lang="en-US" dirty="0" smtClean="0"/>
              <a:t> disease depending upon where they last took a meal.</a:t>
            </a:r>
          </a:p>
          <a:p>
            <a:endParaRPr lang="en-US" dirty="0" smtClean="0"/>
          </a:p>
          <a:p>
            <a:r>
              <a:rPr lang="en-US" dirty="0" smtClean="0"/>
              <a:t>www.lymedisease.org/lyme101/coinfections/tick_chart1.html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346542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Above are various animals which can serve as a host to supply the blood meals to ticks. These can be already infected with </a:t>
            </a:r>
            <a:r>
              <a:rPr lang="en-US" dirty="0" err="1" smtClean="0"/>
              <a:t>lyme</a:t>
            </a:r>
            <a:r>
              <a:rPr lang="en-US" dirty="0" smtClean="0"/>
              <a:t> disease or be infected by ticks which feed upon them.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1705338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11621C-CB46-4799-AD2D-D46773746C11}" type="datetime1">
              <a:rPr lang="en-US"/>
              <a:pPr>
                <a:defRPr/>
              </a:pPr>
              <a:t>4/24/2018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E3434-6900-4E00-9B9B-091B04B772E4}"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CD7B73-656E-486A-94F0-5BE5210935C1}"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DACD11-9931-42E0-8189-361147A0C506}"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2CF3A9-4C09-4294-8149-8808D8F8A1C9}"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93ABEA-86FE-4E45-A4EF-33BF6CE199D5}"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20F25-56E8-429F-AF11-69488B497EC7}" type="datetime1">
              <a:rPr lang="en-US"/>
              <a:pPr>
                <a:defRPr/>
              </a:pPr>
              <a:t>4/24/2018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B1A03A-0C7F-49E1-BF8E-D9AF69871A63}" type="datetime1">
              <a:rPr lang="en-US"/>
              <a:pPr>
                <a:defRPr/>
              </a:pPr>
              <a:t>4/24/2018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A93AF-D76E-40DC-BDFA-7FBEAEBE5102}" type="datetime1">
              <a:rPr lang="en-US"/>
              <a:pPr>
                <a:defRPr/>
              </a:pPr>
              <a:t>4/24/2018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D015CB-67A0-4EAD-9BDB-A0461F2D0F50}" type="datetime1">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F27A9-CFFE-4860-9E59-346EE159626A}" type="datetime1">
              <a:rPr lang="en-US"/>
              <a:pPr>
                <a:defRPr/>
              </a:pPr>
              <a:t>4/24/2018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610B4F-7319-4B23-9A19-63A768EE0B8D}"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8BAE4C-6DC9-45F2-BB9B-77797720D8E1}" type="datetime1">
              <a:rPr lang="en-US"/>
              <a:pPr>
                <a:defRPr/>
              </a:pPr>
              <a:t>4/24/2018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8ABDBC-3EA6-4802-90D6-99D8491F1F0C}"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8EF398-3F31-4454-9FDF-DA8C9FC5F88F}"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D260F8-6E90-4F7E-B502-6FF720642986}" type="datetime1">
              <a:rPr lang="en-US"/>
              <a:pPr>
                <a:defRPr/>
              </a:pPr>
              <a:t>4/24/2018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6E038D-4052-4DBF-8728-A9D8DCF356FE}" type="datetime1">
              <a:rPr lang="en-US"/>
              <a:pPr>
                <a:defRPr/>
              </a:pPr>
              <a:t>4/24/2018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AD3137-870A-4BAE-860B-4B87F398A10F}" type="datetime1">
              <a:rPr lang="en-US"/>
              <a:pPr>
                <a:defRPr/>
              </a:pPr>
              <a:t>4/24/2018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10D3BC-889B-4CDE-8359-44B4BB0BFF0B}" type="datetime1">
              <a:rPr lang="en-US"/>
              <a:pPr>
                <a:defRPr/>
              </a:pPr>
              <a:t>4/24/2018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7331EE-C456-4CA5-8536-6B30B3E6E828}" type="datetime1">
              <a:rPr lang="en-US"/>
              <a:pPr>
                <a:defRPr/>
              </a:pPr>
              <a:t>4/24/2018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0A8C-537B-460B-A72F-0BEAC52ADEBA}" type="datetime1">
              <a:rPr lang="en-US"/>
              <a:pPr>
                <a:defRPr/>
              </a:pPr>
              <a:t>4/24/2018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8E1306-387F-4D3D-A669-596DF03F0240}" type="datetime1">
              <a:rPr lang="en-US"/>
              <a:pPr>
                <a:defRPr/>
              </a:pPr>
              <a:t>4/24/2018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47104C-09FA-4389-88AA-D2D7A0D8CFDD}" type="datetime1">
              <a:rPr lang="en-US"/>
              <a:pPr>
                <a:defRPr/>
              </a:pPr>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4B0819-E2D6-4E53-AE60-B177B9D69D27}" type="datetime1">
              <a:rPr lang="en-US"/>
              <a:pPr>
                <a:defRPr/>
              </a:pPr>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bt.cdc.gov/cdclinkdisclaimer.asp?a_gotolink=http://www.nlm.nih.gov/medlineplus/ency/article/003332.htm"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hyperlink" Target="http://www.igenex.com" TargetMode="External"/><Relationship Id="rId3" Type="http://schemas.openxmlformats.org/officeDocument/2006/relationships/hyperlink" Target="http://www.lymeinfo,net/medical/LDPersist.pdf" TargetMode="External"/><Relationship Id="rId7" Type="http://schemas.openxmlformats.org/officeDocument/2006/relationships/hyperlink" Target="http://www.lymeinfo.net/medical/LDSeronegativity.pdf" TargetMode="External"/><Relationship Id="rId12" Type="http://schemas.openxmlformats.org/officeDocument/2006/relationships/hyperlink" Target="http://www.ars.udsa.gov/is/pr/2007/071005.htm?pf=1" TargetMode="External"/><Relationship Id="rId2" Type="http://schemas.openxmlformats.org/officeDocument/2006/relationships/hyperlink" Target="http://www.ilads.org/" TargetMode="External"/><Relationship Id="rId1" Type="http://schemas.openxmlformats.org/officeDocument/2006/relationships/slideLayout" Target="../slideLayouts/slideLayout1.xml"/><Relationship Id="rId6" Type="http://schemas.openxmlformats.org/officeDocument/2006/relationships/hyperlink" Target="http://www.lymeinfo.net/medical/LDAdverseConditions.pdf" TargetMode="External"/><Relationship Id="rId11" Type="http://schemas.openxmlformats.org/officeDocument/2006/relationships/hyperlink" Target="http://www.lymeinfo.net" TargetMode="External"/><Relationship Id="rId5" Type="http://schemas.openxmlformats.org/officeDocument/2006/relationships/hyperlink" Target="http://www.lymeinfo.net/medical/LDCysts.pdf" TargetMode="External"/><Relationship Id="rId10" Type="http://schemas.openxmlformats.org/officeDocument/2006/relationships/hyperlink" Target="http://www.lymediseaseassociation.org" TargetMode="External"/><Relationship Id="rId4" Type="http://schemas.openxmlformats.org/officeDocument/2006/relationships/hyperlink" Target="http://www.lymeinfo.net/medical/LDBibliography.pdf" TargetMode="External"/><Relationship Id="rId9" Type="http://schemas.openxmlformats.org/officeDocument/2006/relationships/hyperlink" Target="mailto:mmi@mentalhealthandillness.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4" Type="http://schemas.openxmlformats.org/officeDocument/2006/relationships/hyperlink" Target="https://www.facebook.com/BWCPATHS"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Ticks &amp; Lyme Disease</a:t>
            </a:r>
          </a:p>
        </p:txBody>
      </p:sp>
      <p:sp>
        <p:nvSpPr>
          <p:cNvPr id="4099" name="Subtitle 2"/>
          <p:cNvSpPr>
            <a:spLocks noGrp="1"/>
          </p:cNvSpPr>
          <p:nvPr>
            <p:ph type="subTitle" idx="1"/>
          </p:nvPr>
        </p:nvSpPr>
        <p:spPr>
          <a:xfrm>
            <a:off x="609600" y="1295400"/>
            <a:ext cx="7924800" cy="4800600"/>
          </a:xfrm>
        </p:spPr>
        <p:txBody>
          <a:bodyPr/>
          <a:lstStyle/>
          <a:p>
            <a:r>
              <a:rPr lang="en-US" sz="2800" b="1" dirty="0">
                <a:solidFill>
                  <a:schemeClr val="tx1"/>
                </a:solidFill>
              </a:rPr>
              <a:t>Ticks and Tick Borne </a:t>
            </a:r>
            <a:endParaRPr lang="en-US" sz="2800" b="1" dirty="0" smtClean="0">
              <a:solidFill>
                <a:schemeClr val="tx1"/>
              </a:solidFill>
            </a:endParaRPr>
          </a:p>
          <a:p>
            <a:r>
              <a:rPr lang="en-US" sz="2800" b="1" dirty="0" smtClean="0">
                <a:solidFill>
                  <a:schemeClr val="tx1"/>
                </a:solidFill>
              </a:rPr>
              <a:t>Diseases</a:t>
            </a:r>
            <a:endParaRPr lang="en-US" sz="2800" b="1"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19002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stlane\My Documents\My Pictures\ticks\warning sign ti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91000"/>
            <a:ext cx="26574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Documents and Settings\stlane\My Documents\My Pictures\ticks\dog ti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267200"/>
            <a:ext cx="152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Documents and Settings\stlane\My Documents\My Pictures\ticks\tick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43400"/>
            <a:ext cx="11715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Examples of Hosts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ticks on bi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2057400"/>
            <a:ext cx="450373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Documents and Settings\stlane\My Documents\My Pictures\ticks pix\brown-ear-t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35052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43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Tick Questing</a:t>
            </a:r>
          </a:p>
        </p:txBody>
      </p:sp>
      <p:sp>
        <p:nvSpPr>
          <p:cNvPr id="4099" name="Subtitle 2"/>
          <p:cNvSpPr>
            <a:spLocks noGrp="1"/>
          </p:cNvSpPr>
          <p:nvPr>
            <p:ph type="subTitle" idx="1"/>
          </p:nvPr>
        </p:nvSpPr>
        <p:spPr>
          <a:xfrm>
            <a:off x="609600" y="1295400"/>
            <a:ext cx="4419600" cy="4572000"/>
          </a:xfrm>
        </p:spPr>
        <p:txBody>
          <a:bodyPr/>
          <a:lstStyle/>
          <a:p>
            <a:pPr algn="l"/>
            <a:r>
              <a:rPr lang="en-US" dirty="0">
                <a:solidFill>
                  <a:schemeClr val="tx1"/>
                </a:solidFill>
              </a:rPr>
              <a:t>Blacklegged ticks search</a:t>
            </a:r>
          </a:p>
          <a:p>
            <a:pPr algn="l"/>
            <a:r>
              <a:rPr lang="en-US" dirty="0">
                <a:solidFill>
                  <a:schemeClr val="tx1"/>
                </a:solidFill>
              </a:rPr>
              <a:t>for a host from the tips of</a:t>
            </a:r>
          </a:p>
          <a:p>
            <a:pPr algn="l"/>
            <a:r>
              <a:rPr lang="en-US" dirty="0">
                <a:solidFill>
                  <a:schemeClr val="tx1"/>
                </a:solidFill>
              </a:rPr>
              <a:t>low-growing vegetation,</a:t>
            </a:r>
          </a:p>
          <a:p>
            <a:pPr algn="l"/>
            <a:r>
              <a:rPr lang="en-US" dirty="0">
                <a:solidFill>
                  <a:schemeClr val="tx1"/>
                </a:solidFill>
              </a:rPr>
              <a:t>generally climbing onto a</a:t>
            </a:r>
          </a:p>
          <a:p>
            <a:pPr algn="l"/>
            <a:r>
              <a:rPr lang="en-US" dirty="0">
                <a:solidFill>
                  <a:schemeClr val="tx1"/>
                </a:solidFill>
              </a:rPr>
              <a:t>person or animal near</a:t>
            </a:r>
          </a:p>
          <a:p>
            <a:pPr algn="l"/>
            <a:r>
              <a:rPr lang="en-US" dirty="0">
                <a:solidFill>
                  <a:schemeClr val="tx1"/>
                </a:solidFill>
              </a:rPr>
              <a:t>ground level.</a:t>
            </a:r>
          </a:p>
          <a:p>
            <a:pPr algn="l"/>
            <a:r>
              <a:rPr lang="en-US" dirty="0">
                <a:solidFill>
                  <a:schemeClr val="tx1"/>
                </a:solidFill>
              </a:rPr>
              <a:t>Stimulated by:</a:t>
            </a:r>
          </a:p>
          <a:p>
            <a:pPr algn="l">
              <a:buFont typeface="Wingdings" pitchFamily="2" charset="2"/>
              <a:buChar char="Ø"/>
            </a:pPr>
            <a:r>
              <a:rPr lang="en-US" dirty="0">
                <a:solidFill>
                  <a:schemeClr val="tx1"/>
                </a:solidFill>
              </a:rPr>
              <a:t>	Heat</a:t>
            </a:r>
          </a:p>
          <a:p>
            <a:pPr algn="l">
              <a:buFont typeface="Wingdings" pitchFamily="2" charset="2"/>
              <a:buChar char="Ø"/>
            </a:pPr>
            <a:r>
              <a:rPr lang="en-US" dirty="0">
                <a:solidFill>
                  <a:schemeClr val="tx1"/>
                </a:solidFill>
              </a:rPr>
              <a:t>	Carbon dioxide</a:t>
            </a:r>
          </a:p>
          <a:p>
            <a:pPr algn="l">
              <a:buFont typeface="Wingdings" pitchFamily="2" charset="2"/>
              <a:buChar char="Ø"/>
            </a:pPr>
            <a:r>
              <a:rPr lang="en-US" dirty="0">
                <a:solidFill>
                  <a:schemeClr val="tx1"/>
                </a:solidFill>
              </a:rPr>
              <a:t>	Movement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tick1"/>
          <p:cNvPicPr>
            <a:picLocks noChangeAspect="1" noChangeArrowheads="1"/>
          </p:cNvPicPr>
          <p:nvPr/>
        </p:nvPicPr>
        <p:blipFill>
          <a:blip r:embed="rId3">
            <a:lum bright="36000" contrast="36000"/>
            <a:extLst>
              <a:ext uri="{28A0092B-C50C-407E-A947-70E740481C1C}">
                <a14:useLocalDpi xmlns:a14="http://schemas.microsoft.com/office/drawing/2010/main" val="0"/>
              </a:ext>
            </a:extLst>
          </a:blip>
          <a:srcRect t="10397"/>
          <a:stretch>
            <a:fillRect/>
          </a:stretch>
        </p:blipFill>
        <p:spPr bwMode="auto">
          <a:xfrm>
            <a:off x="4842933" y="1447800"/>
            <a:ext cx="39290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9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Seasonal Activity: Deer Tick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933" y="1219200"/>
            <a:ext cx="6329363"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75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Three Local Ticks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Dog Tick      </a:t>
            </a:r>
            <a:r>
              <a:rPr lang="en-US" dirty="0" err="1" smtClean="0">
                <a:solidFill>
                  <a:schemeClr val="tx1"/>
                </a:solidFill>
              </a:rPr>
              <a:t>Dermacentor</a:t>
            </a:r>
            <a:r>
              <a:rPr lang="en-US" dirty="0" smtClean="0">
                <a:solidFill>
                  <a:schemeClr val="tx1"/>
                </a:solidFill>
              </a:rPr>
              <a:t> </a:t>
            </a:r>
            <a:r>
              <a:rPr lang="en-US" dirty="0" err="1" smtClean="0">
                <a:solidFill>
                  <a:schemeClr val="tx1"/>
                </a:solidFill>
              </a:rPr>
              <a:t>variabilis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7" name="Picture 3"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710" y="2076979"/>
            <a:ext cx="12096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110" y="2076979"/>
            <a:ext cx="10747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mage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10" y="2076979"/>
            <a:ext cx="1138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10" y="3296179"/>
            <a:ext cx="11652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image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0310" y="3372379"/>
            <a:ext cx="10572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110" y="3296179"/>
            <a:ext cx="968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image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9510" y="4896379"/>
            <a:ext cx="9953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ima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9510" y="4896379"/>
            <a:ext cx="10033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images-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1110" y="4896379"/>
            <a:ext cx="8604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ag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0310" y="4896379"/>
            <a:ext cx="9318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mag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8710" y="4896379"/>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imag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1710" y="4896379"/>
            <a:ext cx="10572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4752" y="2848801"/>
            <a:ext cx="685509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Lone star tick      </a:t>
            </a:r>
            <a:r>
              <a:rPr lang="en-US" sz="2400" dirty="0" err="1" smtClean="0">
                <a:latin typeface="Verdana" pitchFamily="34" charset="0"/>
                <a:ea typeface="Verdana" pitchFamily="34" charset="0"/>
                <a:cs typeface="Verdana" pitchFamily="34" charset="0"/>
              </a:rPr>
              <a:t>Amblyomma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americanum</a:t>
            </a:r>
            <a:endParaRPr lang="en-US" sz="2400" dirty="0">
              <a:latin typeface="Verdana" pitchFamily="34" charset="0"/>
              <a:ea typeface="Verdana" pitchFamily="34" charset="0"/>
              <a:cs typeface="Verdana" pitchFamily="34" charset="0"/>
            </a:endParaRPr>
          </a:p>
        </p:txBody>
      </p:sp>
      <p:sp>
        <p:nvSpPr>
          <p:cNvPr id="4" name="TextBox 3"/>
          <p:cNvSpPr txBox="1"/>
          <p:nvPr/>
        </p:nvSpPr>
        <p:spPr>
          <a:xfrm>
            <a:off x="669660" y="4204758"/>
            <a:ext cx="6485731"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Deer Tick                 </a:t>
            </a:r>
            <a:r>
              <a:rPr lang="en-US" sz="2400" dirty="0" err="1" smtClean="0">
                <a:latin typeface="Verdana" pitchFamily="34" charset="0"/>
                <a:ea typeface="Verdana" pitchFamily="34" charset="0"/>
                <a:cs typeface="Verdana" pitchFamily="34" charset="0"/>
              </a:rPr>
              <a:t>Ixodes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scapularis</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8026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(Deer Ticks)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3 ticks and a dime"/>
          <p:cNvPicPr>
            <a:picLocks noChangeAspect="1" noChangeArrowheads="1"/>
          </p:cNvPicPr>
          <p:nvPr/>
        </p:nvPicPr>
        <p:blipFill>
          <a:blip r:embed="rId3">
            <a:extLst>
              <a:ext uri="{28A0092B-C50C-407E-A947-70E740481C1C}">
                <a14:useLocalDpi xmlns:a14="http://schemas.microsoft.com/office/drawing/2010/main" val="0"/>
              </a:ext>
            </a:extLst>
          </a:blip>
          <a:srcRect t="1151" b="4489"/>
          <a:stretch>
            <a:fillRect/>
          </a:stretch>
        </p:blipFill>
        <p:spPr bwMode="auto">
          <a:xfrm>
            <a:off x="838200" y="1447800"/>
            <a:ext cx="76200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TextBox 1"/>
          <p:cNvSpPr txBox="1"/>
          <p:nvPr/>
        </p:nvSpPr>
        <p:spPr>
          <a:xfrm>
            <a:off x="3581400" y="4419600"/>
            <a:ext cx="1286933"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Larva</a:t>
            </a:r>
            <a:endParaRPr lang="en-US" sz="2400" dirty="0">
              <a:latin typeface="Verdana" pitchFamily="34" charset="0"/>
              <a:ea typeface="Verdana" pitchFamily="34" charset="0"/>
              <a:cs typeface="Verdana" pitchFamily="34" charset="0"/>
            </a:endParaRPr>
          </a:p>
        </p:txBody>
      </p:sp>
      <p:sp>
        <p:nvSpPr>
          <p:cNvPr id="3" name="TextBox 2"/>
          <p:cNvSpPr txBox="1"/>
          <p:nvPr/>
        </p:nvSpPr>
        <p:spPr>
          <a:xfrm>
            <a:off x="3810000" y="2832332"/>
            <a:ext cx="1456267"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Nymph</a:t>
            </a:r>
            <a:endParaRPr lang="en-US" sz="2400" dirty="0">
              <a:latin typeface="Verdana" pitchFamily="34" charset="0"/>
              <a:ea typeface="Verdana" pitchFamily="34" charset="0"/>
              <a:cs typeface="Verdana" pitchFamily="34" charset="0"/>
            </a:endParaRPr>
          </a:p>
        </p:txBody>
      </p:sp>
      <p:sp>
        <p:nvSpPr>
          <p:cNvPr id="4" name="TextBox 3"/>
          <p:cNvSpPr txBox="1"/>
          <p:nvPr/>
        </p:nvSpPr>
        <p:spPr>
          <a:xfrm>
            <a:off x="5943600" y="5181600"/>
            <a:ext cx="1600200" cy="830997"/>
          </a:xfrm>
          <a:prstGeom prst="rect">
            <a:avLst/>
          </a:prstGeom>
          <a:noFill/>
        </p:spPr>
        <p:txBody>
          <a:bodyPr wrap="square" rtlCol="0">
            <a:spAutoFit/>
          </a:bodyPr>
          <a:lstStyle/>
          <a:p>
            <a:pPr algn="ctr"/>
            <a:r>
              <a:rPr lang="en-US" sz="2400" dirty="0" smtClean="0">
                <a:latin typeface="Verdana" pitchFamily="34" charset="0"/>
                <a:ea typeface="Verdana" pitchFamily="34" charset="0"/>
                <a:cs typeface="Verdana" pitchFamily="34" charset="0"/>
              </a:rPr>
              <a:t>Adult</a:t>
            </a:r>
          </a:p>
          <a:p>
            <a:pPr algn="ctr"/>
            <a:r>
              <a:rPr lang="en-US" sz="2400" dirty="0" smtClean="0">
                <a:latin typeface="Verdana" pitchFamily="34" charset="0"/>
                <a:ea typeface="Verdana" pitchFamily="34" charset="0"/>
                <a:cs typeface="Verdana" pitchFamily="34" charset="0"/>
              </a:rPr>
              <a:t>(Female)</a:t>
            </a:r>
            <a:endParaRPr lang="en-US" sz="2400" dirty="0">
              <a:latin typeface="Verdana" pitchFamily="34" charset="0"/>
              <a:ea typeface="Verdana" pitchFamily="34" charset="0"/>
              <a:cs typeface="Verdana" pitchFamily="34" charset="0"/>
            </a:endParaRPr>
          </a:p>
        </p:txBody>
      </p:sp>
      <p:sp>
        <p:nvSpPr>
          <p:cNvPr id="5" name="TextBox 4"/>
          <p:cNvSpPr txBox="1"/>
          <p:nvPr/>
        </p:nvSpPr>
        <p:spPr>
          <a:xfrm>
            <a:off x="5240867" y="1295399"/>
            <a:ext cx="3589867" cy="830997"/>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Blacklegged ticks</a:t>
            </a:r>
          </a:p>
          <a:p>
            <a:r>
              <a:rPr lang="en-US" sz="2400" dirty="0">
                <a:latin typeface="Verdana" pitchFamily="34" charset="0"/>
                <a:ea typeface="Verdana" pitchFamily="34" charset="0"/>
                <a:cs typeface="Verdana" pitchFamily="34" charset="0"/>
              </a:rPr>
              <a:t>h</a:t>
            </a:r>
            <a:r>
              <a:rPr lang="en-US" sz="2400" dirty="0" smtClean="0">
                <a:latin typeface="Verdana" pitchFamily="34" charset="0"/>
                <a:ea typeface="Verdana" pitchFamily="34" charset="0"/>
                <a:cs typeface="Verdana" pitchFamily="34" charset="0"/>
              </a:rPr>
              <a:t>ave three life stages</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244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Tick Adults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bug14"/>
          <p:cNvPicPr>
            <a:picLocks noChangeAspect="1" noChangeArrowheads="1"/>
          </p:cNvPicPr>
          <p:nvPr/>
        </p:nvPicPr>
        <p:blipFill>
          <a:blip r:embed="rId3">
            <a:extLst>
              <a:ext uri="{28A0092B-C50C-407E-A947-70E740481C1C}">
                <a14:useLocalDpi xmlns:a14="http://schemas.microsoft.com/office/drawing/2010/main" val="0"/>
              </a:ext>
            </a:extLst>
          </a:blip>
          <a:srcRect t="8914" b="2057"/>
          <a:stretch>
            <a:fillRect/>
          </a:stretch>
        </p:blipFill>
        <p:spPr bwMode="auto">
          <a:xfrm>
            <a:off x="1219200" y="1600200"/>
            <a:ext cx="69342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162299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Tick Nymph</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5"/>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l="14185" t="3209" r="2837" b="5348"/>
          <a:stretch>
            <a:fillRect/>
          </a:stretch>
        </p:blipFill>
        <p:spPr bwMode="auto">
          <a:xfrm>
            <a:off x="584200" y="1143000"/>
            <a:ext cx="7924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252266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dirty="0" smtClean="0">
                <a:solidFill>
                  <a:schemeClr val="bg1"/>
                </a:solidFill>
                <a:latin typeface="Verdana" pitchFamily="34" charset="0"/>
              </a:rPr>
              <a:t>Male/Female Adult Blacklegged Tick</a:t>
            </a:r>
          </a:p>
        </p:txBody>
      </p:sp>
      <p:sp>
        <p:nvSpPr>
          <p:cNvPr id="4099" name="Subtitle 2"/>
          <p:cNvSpPr>
            <a:spLocks noGrp="1"/>
          </p:cNvSpPr>
          <p:nvPr>
            <p:ph type="subTitle" idx="1"/>
          </p:nvPr>
        </p:nvSpPr>
        <p:spPr>
          <a:xfrm>
            <a:off x="457200" y="1371600"/>
            <a:ext cx="3962400" cy="4876800"/>
          </a:xfrm>
        </p:spPr>
        <p:txBody>
          <a:bodyPr/>
          <a:lstStyle/>
          <a:p>
            <a:pPr algn="l"/>
            <a:r>
              <a:rPr lang="en-US" dirty="0">
                <a:solidFill>
                  <a:schemeClr val="tx1"/>
                </a:solidFill>
              </a:rPr>
              <a:t>Feed and mate on large animals in the fall or early spring</a:t>
            </a:r>
          </a:p>
          <a:p>
            <a:pPr algn="l"/>
            <a:endParaRPr lang="en-US" dirty="0">
              <a:solidFill>
                <a:schemeClr val="tx1"/>
              </a:solidFill>
            </a:endParaRPr>
          </a:p>
          <a:p>
            <a:pPr algn="l"/>
            <a:r>
              <a:rPr lang="en-US" dirty="0">
                <a:solidFill>
                  <a:schemeClr val="tx1"/>
                </a:solidFill>
              </a:rPr>
              <a:t>After feeding, females lay eggs, then die</a:t>
            </a:r>
          </a:p>
          <a:p>
            <a:pPr algn="l"/>
            <a:endParaRPr lang="en-US" dirty="0">
              <a:solidFill>
                <a:schemeClr val="tx1"/>
              </a:solidFill>
            </a:endParaRPr>
          </a:p>
          <a:p>
            <a:pPr algn="l"/>
            <a:r>
              <a:rPr lang="en-US" dirty="0">
                <a:solidFill>
                  <a:schemeClr val="tx1"/>
                </a:solidFill>
              </a:rPr>
              <a:t>Ticks that did not feed or mate go dormant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C:\Documents and Settings\stlane\My Documents\My Pictures\blacklegged t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267200" y="2057400"/>
            <a:ext cx="4286250" cy="2757488"/>
          </a:xfrm>
          <a:prstGeom prst="rect">
            <a:avLst/>
          </a:prstGeom>
          <a:noFill/>
        </p:spPr>
      </p:pic>
    </p:spTree>
    <p:extLst>
      <p:ext uri="{BB962C8B-B14F-4D97-AF65-F5344CB8AC3E}">
        <p14:creationId xmlns:p14="http://schemas.microsoft.com/office/powerpoint/2010/main" val="421546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Tick Bites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derm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2819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tickb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30845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ickbit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0"/>
            <a:ext cx="312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th_15tickbite05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676400"/>
            <a:ext cx="2895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90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Extraction Method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before after ea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66924"/>
            <a:ext cx="428625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cks\tick mout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1228724"/>
            <a:ext cx="32797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Documents and Settings\stlane\My Documents\My Pictures\ticks pix\snou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3971924"/>
            <a:ext cx="15621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99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Topics</a:t>
            </a:r>
          </a:p>
        </p:txBody>
      </p:sp>
      <p:sp>
        <p:nvSpPr>
          <p:cNvPr id="4099" name="Subtitle 2"/>
          <p:cNvSpPr>
            <a:spLocks noGrp="1"/>
          </p:cNvSpPr>
          <p:nvPr>
            <p:ph type="subTitle" idx="1"/>
          </p:nvPr>
        </p:nvSpPr>
        <p:spPr>
          <a:xfrm>
            <a:off x="609600" y="1295400"/>
            <a:ext cx="7924800" cy="4800600"/>
          </a:xfrm>
        </p:spPr>
        <p:txBody>
          <a:bodyPr/>
          <a:lstStyle/>
          <a:p>
            <a:pPr algn="l">
              <a:buFont typeface="Wingdings" pitchFamily="2" charset="2"/>
              <a:buChar char="v"/>
            </a:pPr>
            <a:r>
              <a:rPr lang="en-US" dirty="0">
                <a:solidFill>
                  <a:schemeClr val="tx1"/>
                </a:solidFill>
              </a:rPr>
              <a:t>Introduction to Problem</a:t>
            </a:r>
          </a:p>
          <a:p>
            <a:pPr algn="l">
              <a:buFont typeface="Wingdings" pitchFamily="2" charset="2"/>
              <a:buChar char="v"/>
            </a:pPr>
            <a:r>
              <a:rPr lang="en-US" dirty="0">
                <a:solidFill>
                  <a:schemeClr val="tx1"/>
                </a:solidFill>
              </a:rPr>
              <a:t>Types</a:t>
            </a:r>
          </a:p>
          <a:p>
            <a:pPr algn="l">
              <a:buFont typeface="Wingdings" pitchFamily="2" charset="2"/>
              <a:buChar char="v"/>
            </a:pPr>
            <a:r>
              <a:rPr lang="en-US" dirty="0">
                <a:solidFill>
                  <a:schemeClr val="tx1"/>
                </a:solidFill>
              </a:rPr>
              <a:t>Life Cycle</a:t>
            </a:r>
          </a:p>
          <a:p>
            <a:pPr algn="l">
              <a:buFont typeface="Wingdings" pitchFamily="2" charset="2"/>
              <a:buChar char="v"/>
            </a:pPr>
            <a:r>
              <a:rPr lang="en-US" dirty="0">
                <a:solidFill>
                  <a:schemeClr val="tx1"/>
                </a:solidFill>
              </a:rPr>
              <a:t>Behavior</a:t>
            </a:r>
          </a:p>
          <a:p>
            <a:pPr algn="l">
              <a:buFont typeface="Wingdings" pitchFamily="2" charset="2"/>
              <a:buChar char="v"/>
            </a:pPr>
            <a:r>
              <a:rPr lang="en-US" dirty="0">
                <a:solidFill>
                  <a:schemeClr val="tx1"/>
                </a:solidFill>
              </a:rPr>
              <a:t>Lyme Disease</a:t>
            </a:r>
          </a:p>
          <a:p>
            <a:pPr algn="l">
              <a:buFont typeface="Wingdings" pitchFamily="2" charset="2"/>
              <a:buChar char="v"/>
            </a:pPr>
            <a:r>
              <a:rPr lang="en-US" dirty="0">
                <a:solidFill>
                  <a:schemeClr val="tx1"/>
                </a:solidFill>
              </a:rPr>
              <a:t>Signs &amp; Symptoms</a:t>
            </a:r>
          </a:p>
          <a:p>
            <a:pPr algn="l">
              <a:buFont typeface="Wingdings" pitchFamily="2" charset="2"/>
              <a:buChar char="v"/>
            </a:pPr>
            <a:r>
              <a:rPr lang="en-US" dirty="0">
                <a:solidFill>
                  <a:schemeClr val="tx1"/>
                </a:solidFill>
              </a:rPr>
              <a:t>Evaluation</a:t>
            </a:r>
          </a:p>
          <a:p>
            <a:pPr algn="l">
              <a:buFont typeface="Wingdings" pitchFamily="2" charset="2"/>
              <a:buChar char="v"/>
            </a:pPr>
            <a:r>
              <a:rPr lang="en-US" dirty="0">
                <a:solidFill>
                  <a:schemeClr val="tx1"/>
                </a:solidFill>
              </a:rPr>
              <a:t>Treatment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7" name="Picture 2" descr="C:\Documents and Settings\stlane\My Documents\My Pictures\ticks pix\three feeding st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90800"/>
            <a:ext cx="428625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19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Male Tick Feeding</a:t>
            </a:r>
          </a:p>
        </p:txBody>
      </p:sp>
      <p:sp>
        <p:nvSpPr>
          <p:cNvPr id="4099" name="Subtitle 2"/>
          <p:cNvSpPr>
            <a:spLocks noGrp="1"/>
          </p:cNvSpPr>
          <p:nvPr>
            <p:ph type="subTitle" idx="1"/>
          </p:nvPr>
        </p:nvSpPr>
        <p:spPr>
          <a:xfrm>
            <a:off x="381000" y="1828800"/>
            <a:ext cx="3886200" cy="3429000"/>
          </a:xfrm>
        </p:spPr>
        <p:txBody>
          <a:bodyPr/>
          <a:lstStyle/>
          <a:p>
            <a:pPr algn="l"/>
            <a:r>
              <a:rPr lang="en-US" dirty="0">
                <a:solidFill>
                  <a:schemeClr val="tx1"/>
                </a:solidFill>
              </a:rPr>
              <a:t>Male tick feeds off female.</a:t>
            </a:r>
          </a:p>
          <a:p>
            <a:pPr algn="l"/>
            <a:r>
              <a:rPr lang="en-US" dirty="0">
                <a:solidFill>
                  <a:schemeClr val="tx1"/>
                </a:solidFill>
              </a:rPr>
              <a:t>Because male doesn’t take a blood meal from a host, the male does not transmit Lyme disease.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8" name="Picture 2" descr="C:\Documents and Settings\stlane\My Documents\My Pictures\ticks\male tick f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28625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10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Blacklegged Tick Engorgement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descr="EngorgedCloseup"/>
          <p:cNvPicPr>
            <a:picLocks noChangeAspect="1" noChangeArrowheads="1"/>
          </p:cNvPicPr>
          <p:nvPr/>
        </p:nvPicPr>
        <p:blipFill>
          <a:blip r:embed="rId3">
            <a:extLst>
              <a:ext uri="{28A0092B-C50C-407E-A947-70E740481C1C}">
                <a14:useLocalDpi xmlns:a14="http://schemas.microsoft.com/office/drawing/2010/main" val="0"/>
              </a:ext>
            </a:extLst>
          </a:blip>
          <a:srcRect l="17679" t="15674" r="17679" b="15674"/>
          <a:stretch>
            <a:fillRect/>
          </a:stretch>
        </p:blipFill>
        <p:spPr bwMode="auto">
          <a:xfrm>
            <a:off x="304800" y="1600200"/>
            <a:ext cx="85010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51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000" dirty="0" smtClean="0">
                <a:solidFill>
                  <a:schemeClr val="bg1"/>
                </a:solidFill>
                <a:latin typeface="Verdana" pitchFamily="34" charset="0"/>
              </a:rPr>
              <a:t>2 year Life Cycle: Blacklegged Tick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
        <p:nvSpPr>
          <p:cNvPr id="6" name="Line 2"/>
          <p:cNvSpPr>
            <a:spLocks noChangeShapeType="1"/>
          </p:cNvSpPr>
          <p:nvPr/>
        </p:nvSpPr>
        <p:spPr bwMode="auto">
          <a:xfrm>
            <a:off x="349250" y="4060825"/>
            <a:ext cx="8420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sp>
        <p:nvSpPr>
          <p:cNvPr id="7" name="Oval 3"/>
          <p:cNvSpPr>
            <a:spLocks noChangeArrowheads="1"/>
          </p:cNvSpPr>
          <p:nvPr/>
        </p:nvSpPr>
        <p:spPr bwMode="auto">
          <a:xfrm>
            <a:off x="571500" y="1103313"/>
            <a:ext cx="1020763" cy="349250"/>
          </a:xfrm>
          <a:prstGeom prst="ellipse">
            <a:avLst/>
          </a:prstGeom>
          <a:solidFill>
            <a:schemeClr val="bg1"/>
          </a:solidFill>
          <a:ln w="57150">
            <a:solidFill>
              <a:srgbClr val="FFFF00"/>
            </a:solidFill>
            <a:round/>
            <a:headEnd/>
            <a:tailEnd/>
          </a:ln>
        </p:spPr>
        <p:txBody>
          <a:bodyPr lIns="32823" tIns="32823" rIns="32823" bIns="32823" anchor="ctr"/>
          <a:lstStyle/>
          <a:p>
            <a:pPr algn="ctr">
              <a:spcBef>
                <a:spcPct val="50000"/>
              </a:spcBef>
            </a:pPr>
            <a:r>
              <a:rPr lang="en-US" sz="1200" b="1"/>
              <a:t>EGGS</a:t>
            </a:r>
          </a:p>
        </p:txBody>
      </p:sp>
      <p:sp>
        <p:nvSpPr>
          <p:cNvPr id="8" name="Oval 4"/>
          <p:cNvSpPr>
            <a:spLocks noChangeArrowheads="1"/>
          </p:cNvSpPr>
          <p:nvPr/>
        </p:nvSpPr>
        <p:spPr bwMode="auto">
          <a:xfrm>
            <a:off x="1373188" y="2770188"/>
            <a:ext cx="1530350" cy="533400"/>
          </a:xfrm>
          <a:prstGeom prst="ellipse">
            <a:avLst/>
          </a:prstGeom>
          <a:solidFill>
            <a:schemeClr val="bg1"/>
          </a:solidFill>
          <a:ln w="57150">
            <a:solidFill>
              <a:srgbClr val="33CC33"/>
            </a:solidFill>
            <a:round/>
            <a:headEnd/>
            <a:tailEnd/>
          </a:ln>
        </p:spPr>
        <p:txBody>
          <a:bodyPr lIns="32823" tIns="32823" rIns="32823" bIns="32823" anchor="ctr"/>
          <a:lstStyle/>
          <a:p>
            <a:pPr algn="ctr"/>
            <a:r>
              <a:rPr lang="en-US" sz="1200" b="1"/>
              <a:t>Eggs laid,</a:t>
            </a:r>
          </a:p>
          <a:p>
            <a:pPr algn="ctr"/>
            <a:r>
              <a:rPr lang="en-US" sz="1200" b="1"/>
              <a:t>adults die</a:t>
            </a:r>
          </a:p>
        </p:txBody>
      </p:sp>
      <p:sp>
        <p:nvSpPr>
          <p:cNvPr id="9" name="Rectangle 5"/>
          <p:cNvSpPr>
            <a:spLocks noChangeArrowheads="1"/>
          </p:cNvSpPr>
          <p:nvPr/>
        </p:nvSpPr>
        <p:spPr bwMode="auto">
          <a:xfrm>
            <a:off x="7493000" y="976313"/>
            <a:ext cx="1044575" cy="603250"/>
          </a:xfrm>
          <a:prstGeom prst="rect">
            <a:avLst/>
          </a:prstGeom>
          <a:solidFill>
            <a:schemeClr val="bg1"/>
          </a:solidFill>
          <a:ln w="38100">
            <a:solidFill>
              <a:schemeClr val="tx1"/>
            </a:solidFill>
            <a:miter lim="800000"/>
            <a:headEnd/>
            <a:tailEnd/>
          </a:ln>
        </p:spPr>
        <p:txBody>
          <a:bodyPr lIns="32823" tIns="32823" rIns="32823" bIns="32823" anchor="ctr"/>
          <a:lstStyle/>
          <a:p>
            <a:pPr marL="173038" indent="-111125" algn="ctr"/>
            <a:r>
              <a:rPr lang="en-US" sz="1200" b="1" u="sng"/>
              <a:t>MEAL 1</a:t>
            </a:r>
          </a:p>
          <a:p>
            <a:pPr marL="173038" indent="-111125">
              <a:buFontTx/>
              <a:buChar char="•"/>
            </a:pPr>
            <a:r>
              <a:rPr lang="en-US" sz="1200" b="1"/>
              <a:t>Mouse</a:t>
            </a:r>
          </a:p>
          <a:p>
            <a:pPr marL="173038" indent="-111125">
              <a:buFontTx/>
              <a:buChar char="•"/>
            </a:pPr>
            <a:r>
              <a:rPr lang="en-US" sz="1200" b="1"/>
              <a:t>Bird</a:t>
            </a:r>
          </a:p>
        </p:txBody>
      </p:sp>
      <p:sp>
        <p:nvSpPr>
          <p:cNvPr id="10" name="Rectangle 6"/>
          <p:cNvSpPr>
            <a:spLocks noChangeArrowheads="1"/>
          </p:cNvSpPr>
          <p:nvPr/>
        </p:nvSpPr>
        <p:spPr bwMode="auto">
          <a:xfrm>
            <a:off x="3313113" y="3783013"/>
            <a:ext cx="1176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2823" tIns="32823" rIns="32823" bIns="32823" anchor="ctr"/>
          <a:lstStyle/>
          <a:p>
            <a:pPr algn="ctr">
              <a:spcBef>
                <a:spcPct val="50000"/>
              </a:spcBef>
            </a:pPr>
            <a:r>
              <a:rPr lang="en-US" sz="1200" b="1" dirty="0"/>
              <a:t>SPRING</a:t>
            </a:r>
          </a:p>
        </p:txBody>
      </p:sp>
      <p:sp>
        <p:nvSpPr>
          <p:cNvPr id="11" name="Rectangle 7"/>
          <p:cNvSpPr>
            <a:spLocks noChangeArrowheads="1"/>
          </p:cNvSpPr>
          <p:nvPr/>
        </p:nvSpPr>
        <p:spPr bwMode="auto">
          <a:xfrm>
            <a:off x="3313113" y="4103688"/>
            <a:ext cx="1176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2823" tIns="32823" rIns="32823" bIns="32823" anchor="ctr"/>
          <a:lstStyle/>
          <a:p>
            <a:pPr algn="ctr">
              <a:spcBef>
                <a:spcPct val="50000"/>
              </a:spcBef>
            </a:pPr>
            <a:r>
              <a:rPr lang="en-US" sz="1200" b="1" dirty="0"/>
              <a:t>WINTER</a:t>
            </a:r>
          </a:p>
        </p:txBody>
      </p:sp>
      <p:sp>
        <p:nvSpPr>
          <p:cNvPr id="12" name="Rectangle 8"/>
          <p:cNvSpPr>
            <a:spLocks noChangeArrowheads="1"/>
          </p:cNvSpPr>
          <p:nvPr/>
        </p:nvSpPr>
        <p:spPr bwMode="auto">
          <a:xfrm>
            <a:off x="4616450" y="3783013"/>
            <a:ext cx="11763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2823" tIns="32823" rIns="32823" bIns="32823" anchor="ctr"/>
          <a:lstStyle/>
          <a:p>
            <a:pPr algn="ctr">
              <a:spcBef>
                <a:spcPct val="50000"/>
              </a:spcBef>
            </a:pPr>
            <a:r>
              <a:rPr lang="en-US" sz="1200" b="1"/>
              <a:t>SUMMER</a:t>
            </a:r>
          </a:p>
        </p:txBody>
      </p:sp>
      <p:sp>
        <p:nvSpPr>
          <p:cNvPr id="13" name="Rectangle 9"/>
          <p:cNvSpPr>
            <a:spLocks noChangeArrowheads="1"/>
          </p:cNvSpPr>
          <p:nvPr/>
        </p:nvSpPr>
        <p:spPr bwMode="auto">
          <a:xfrm>
            <a:off x="4616450" y="4103688"/>
            <a:ext cx="11763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32823" tIns="32823" rIns="32823" bIns="32823" anchor="ctr"/>
          <a:lstStyle/>
          <a:p>
            <a:pPr algn="ctr">
              <a:spcBef>
                <a:spcPct val="50000"/>
              </a:spcBef>
            </a:pPr>
            <a:r>
              <a:rPr lang="en-US" sz="1200" b="1"/>
              <a:t>FALL</a:t>
            </a:r>
          </a:p>
        </p:txBody>
      </p:sp>
      <p:sp>
        <p:nvSpPr>
          <p:cNvPr id="14" name="Rectangle 10"/>
          <p:cNvSpPr>
            <a:spLocks noChangeArrowheads="1"/>
          </p:cNvSpPr>
          <p:nvPr/>
        </p:nvSpPr>
        <p:spPr bwMode="auto">
          <a:xfrm>
            <a:off x="7523163" y="3754438"/>
            <a:ext cx="982662" cy="596900"/>
          </a:xfrm>
          <a:prstGeom prst="rect">
            <a:avLst/>
          </a:prstGeom>
          <a:solidFill>
            <a:schemeClr val="bg1"/>
          </a:solidFill>
          <a:ln w="38100">
            <a:solidFill>
              <a:schemeClr val="tx1"/>
            </a:solidFill>
            <a:miter lim="800000"/>
            <a:headEnd/>
            <a:tailEnd/>
          </a:ln>
        </p:spPr>
        <p:txBody>
          <a:bodyPr lIns="32823" tIns="32823" rIns="32823" bIns="32823" anchor="ctr"/>
          <a:lstStyle/>
          <a:p>
            <a:pPr indent="1588" algn="ctr"/>
            <a:r>
              <a:rPr lang="en-US" sz="1200" b="1"/>
              <a:t>Larvae molt into nymph stage</a:t>
            </a:r>
          </a:p>
        </p:txBody>
      </p:sp>
      <p:sp>
        <p:nvSpPr>
          <p:cNvPr id="15" name="Rectangle 11"/>
          <p:cNvSpPr>
            <a:spLocks noChangeArrowheads="1"/>
          </p:cNvSpPr>
          <p:nvPr/>
        </p:nvSpPr>
        <p:spPr bwMode="auto">
          <a:xfrm>
            <a:off x="6223000" y="2720975"/>
            <a:ext cx="1008063" cy="633413"/>
          </a:xfrm>
          <a:prstGeom prst="rect">
            <a:avLst/>
          </a:prstGeom>
          <a:solidFill>
            <a:schemeClr val="bg1"/>
          </a:solidFill>
          <a:ln w="38100">
            <a:solidFill>
              <a:schemeClr val="tx1"/>
            </a:solidFill>
            <a:miter lim="800000"/>
            <a:headEnd/>
            <a:tailEnd/>
          </a:ln>
        </p:spPr>
        <p:txBody>
          <a:bodyPr lIns="32823" tIns="32823" rIns="32823" bIns="32823" anchor="ctr"/>
          <a:lstStyle/>
          <a:p>
            <a:pPr indent="1588" algn="ctr"/>
            <a:r>
              <a:rPr lang="en-US" sz="1200" b="1"/>
              <a:t>Nymphs molt into adults</a:t>
            </a:r>
          </a:p>
        </p:txBody>
      </p:sp>
      <p:sp>
        <p:nvSpPr>
          <p:cNvPr id="16" name="Rectangle 12"/>
          <p:cNvSpPr>
            <a:spLocks noChangeArrowheads="1"/>
          </p:cNvSpPr>
          <p:nvPr/>
        </p:nvSpPr>
        <p:spPr bwMode="auto">
          <a:xfrm>
            <a:off x="4724400" y="4648200"/>
            <a:ext cx="1039813" cy="825500"/>
          </a:xfrm>
          <a:prstGeom prst="rect">
            <a:avLst/>
          </a:prstGeom>
          <a:solidFill>
            <a:schemeClr val="bg1"/>
          </a:solidFill>
          <a:ln w="38100">
            <a:solidFill>
              <a:schemeClr val="tx1"/>
            </a:solidFill>
            <a:miter lim="800000"/>
            <a:headEnd/>
            <a:tailEnd/>
          </a:ln>
        </p:spPr>
        <p:txBody>
          <a:bodyPr lIns="32823" tIns="32823" rIns="32823" bIns="32823" anchor="ctr"/>
          <a:lstStyle/>
          <a:p>
            <a:pPr marL="173038" indent="-111125" algn="ctr"/>
            <a:r>
              <a:rPr lang="en-US" sz="1200" b="1" u="sng"/>
              <a:t>MEAL 3</a:t>
            </a:r>
          </a:p>
          <a:p>
            <a:pPr marL="173038" indent="-111125">
              <a:buFontTx/>
              <a:buChar char="•"/>
            </a:pPr>
            <a:r>
              <a:rPr lang="en-US" sz="1200" b="1"/>
              <a:t>Person</a:t>
            </a:r>
          </a:p>
          <a:p>
            <a:pPr marL="173038" indent="-111125">
              <a:buFontTx/>
              <a:buChar char="•"/>
            </a:pPr>
            <a:r>
              <a:rPr lang="en-US" sz="1200" b="1"/>
              <a:t>Deer</a:t>
            </a:r>
          </a:p>
          <a:p>
            <a:pPr marL="173038" indent="-111125">
              <a:buFontTx/>
              <a:buChar char="•"/>
            </a:pPr>
            <a:r>
              <a:rPr lang="en-US" sz="1200" b="1"/>
              <a:t>Dog</a:t>
            </a:r>
          </a:p>
        </p:txBody>
      </p:sp>
      <p:sp>
        <p:nvSpPr>
          <p:cNvPr id="17" name="Oval 13"/>
          <p:cNvSpPr>
            <a:spLocks noChangeArrowheads="1"/>
          </p:cNvSpPr>
          <p:nvPr/>
        </p:nvSpPr>
        <p:spPr bwMode="auto">
          <a:xfrm>
            <a:off x="6027738" y="4454525"/>
            <a:ext cx="1393825" cy="347663"/>
          </a:xfrm>
          <a:prstGeom prst="ellipse">
            <a:avLst/>
          </a:prstGeom>
          <a:solidFill>
            <a:schemeClr val="bg1"/>
          </a:solidFill>
          <a:ln w="57150">
            <a:solidFill>
              <a:srgbClr val="33CC33"/>
            </a:solidFill>
            <a:round/>
            <a:headEnd/>
            <a:tailEnd/>
          </a:ln>
        </p:spPr>
        <p:txBody>
          <a:bodyPr lIns="32823" tIns="32823" rIns="32823" bIns="32823" anchor="ctr"/>
          <a:lstStyle/>
          <a:p>
            <a:pPr algn="ctr">
              <a:spcBef>
                <a:spcPct val="50000"/>
              </a:spcBef>
            </a:pPr>
            <a:r>
              <a:rPr lang="en-US" sz="1200" b="1"/>
              <a:t>ADULTS</a:t>
            </a:r>
          </a:p>
        </p:txBody>
      </p:sp>
      <p:cxnSp>
        <p:nvCxnSpPr>
          <p:cNvPr id="18" name="AutoShape 14"/>
          <p:cNvCxnSpPr>
            <a:cxnSpLocks noChangeShapeType="1"/>
            <a:stCxn id="7" idx="6"/>
            <a:endCxn id="32" idx="2"/>
          </p:cNvCxnSpPr>
          <p:nvPr/>
        </p:nvCxnSpPr>
        <p:spPr bwMode="auto">
          <a:xfrm>
            <a:off x="1620838" y="1277938"/>
            <a:ext cx="2205037" cy="0"/>
          </a:xfrm>
          <a:prstGeom prst="straightConnector1">
            <a:avLst/>
          </a:prstGeom>
          <a:noFill/>
          <a:ln w="57150">
            <a:solidFill>
              <a:srgbClr val="FFFF00"/>
            </a:solidFill>
            <a:round/>
            <a:headEnd/>
            <a:tailEnd/>
          </a:ln>
          <a:extLst>
            <a:ext uri="{909E8E84-426E-40DD-AFC4-6F175D3DCCD1}">
              <a14:hiddenFill xmlns:a14="http://schemas.microsoft.com/office/drawing/2010/main">
                <a:noFill/>
              </a14:hiddenFill>
            </a:ext>
          </a:extLst>
        </p:spPr>
      </p:cxnSp>
      <p:cxnSp>
        <p:nvCxnSpPr>
          <p:cNvPr id="19" name="AutoShape 15"/>
          <p:cNvCxnSpPr>
            <a:cxnSpLocks noChangeShapeType="1"/>
            <a:stCxn id="32" idx="6"/>
            <a:endCxn id="9" idx="1"/>
          </p:cNvCxnSpPr>
          <p:nvPr/>
        </p:nvCxnSpPr>
        <p:spPr bwMode="auto">
          <a:xfrm>
            <a:off x="5275263" y="1277938"/>
            <a:ext cx="2198687" cy="0"/>
          </a:xfrm>
          <a:prstGeom prst="straightConnector1">
            <a:avLst/>
          </a:prstGeom>
          <a:noFill/>
          <a:ln w="57150">
            <a:solidFill>
              <a:srgbClr val="FF9933"/>
            </a:solidFill>
            <a:round/>
            <a:headEnd/>
            <a:tailEnd/>
          </a:ln>
          <a:extLst>
            <a:ext uri="{909E8E84-426E-40DD-AFC4-6F175D3DCCD1}">
              <a14:hiddenFill xmlns:a14="http://schemas.microsoft.com/office/drawing/2010/main">
                <a:noFill/>
              </a14:hiddenFill>
            </a:ext>
          </a:extLst>
        </p:spPr>
      </p:cxnSp>
      <p:cxnSp>
        <p:nvCxnSpPr>
          <p:cNvPr id="20" name="AutoShape 16"/>
          <p:cNvCxnSpPr>
            <a:cxnSpLocks noChangeShapeType="1"/>
            <a:stCxn id="9" idx="2"/>
            <a:endCxn id="14" idx="0"/>
          </p:cNvCxnSpPr>
          <p:nvPr/>
        </p:nvCxnSpPr>
        <p:spPr bwMode="auto">
          <a:xfrm>
            <a:off x="8015288" y="1598613"/>
            <a:ext cx="0" cy="2136775"/>
          </a:xfrm>
          <a:prstGeom prst="straightConnector1">
            <a:avLst/>
          </a:prstGeom>
          <a:noFill/>
          <a:ln w="57150">
            <a:solidFill>
              <a:srgbClr val="FF9933"/>
            </a:solidFill>
            <a:round/>
            <a:headEnd/>
            <a:tailEnd/>
          </a:ln>
          <a:extLst>
            <a:ext uri="{909E8E84-426E-40DD-AFC4-6F175D3DCCD1}">
              <a14:hiddenFill xmlns:a14="http://schemas.microsoft.com/office/drawing/2010/main">
                <a:noFill/>
              </a14:hiddenFill>
            </a:ext>
          </a:extLst>
        </p:spPr>
      </p:cxnSp>
      <p:cxnSp>
        <p:nvCxnSpPr>
          <p:cNvPr id="21" name="AutoShape 17"/>
          <p:cNvCxnSpPr>
            <a:cxnSpLocks noChangeShapeType="1"/>
          </p:cNvCxnSpPr>
          <p:nvPr/>
        </p:nvCxnSpPr>
        <p:spPr bwMode="auto">
          <a:xfrm rot="10800000" flipV="1">
            <a:off x="5275263" y="4424363"/>
            <a:ext cx="2757487" cy="1681957"/>
          </a:xfrm>
          <a:prstGeom prst="bentConnector3">
            <a:avLst>
              <a:gd name="adj1" fmla="val -355"/>
            </a:avLst>
          </a:prstGeom>
          <a:noFill/>
          <a:ln w="57150">
            <a:solidFill>
              <a:srgbClr val="0000FF"/>
            </a:solidFill>
            <a:miter lim="800000"/>
            <a:headEnd/>
            <a:tailEnd/>
          </a:ln>
          <a:extLst>
            <a:ext uri="{909E8E84-426E-40DD-AFC4-6F175D3DCCD1}">
              <a14:hiddenFill xmlns:a14="http://schemas.microsoft.com/office/drawing/2010/main">
                <a:noFill/>
              </a14:hiddenFill>
            </a:ext>
          </a:extLst>
        </p:spPr>
      </p:cxnSp>
      <p:cxnSp>
        <p:nvCxnSpPr>
          <p:cNvPr id="22" name="AutoShape 18"/>
          <p:cNvCxnSpPr>
            <a:cxnSpLocks noChangeShapeType="1"/>
            <a:stCxn id="31" idx="1"/>
          </p:cNvCxnSpPr>
          <p:nvPr/>
        </p:nvCxnSpPr>
        <p:spPr bwMode="auto">
          <a:xfrm rot="10800000">
            <a:off x="1047752" y="1716088"/>
            <a:ext cx="2830505" cy="4415632"/>
          </a:xfrm>
          <a:prstGeom prst="bentConnector2">
            <a:avLst/>
          </a:prstGeom>
          <a:noFill/>
          <a:ln w="57150">
            <a:solidFill>
              <a:srgbClr val="0000FF"/>
            </a:solidFill>
            <a:miter lim="800000"/>
            <a:headEnd/>
            <a:tailEnd/>
          </a:ln>
          <a:extLst>
            <a:ext uri="{909E8E84-426E-40DD-AFC4-6F175D3DCCD1}">
              <a14:hiddenFill xmlns:a14="http://schemas.microsoft.com/office/drawing/2010/main">
                <a:noFill/>
              </a14:hiddenFill>
            </a:ext>
          </a:extLst>
        </p:spPr>
      </p:cxnSp>
      <p:cxnSp>
        <p:nvCxnSpPr>
          <p:cNvPr id="23" name="AutoShape 19"/>
          <p:cNvCxnSpPr>
            <a:cxnSpLocks noChangeShapeType="1"/>
            <a:stCxn id="37" idx="6"/>
            <a:endCxn id="15" idx="0"/>
          </p:cNvCxnSpPr>
          <p:nvPr/>
        </p:nvCxnSpPr>
        <p:spPr bwMode="auto">
          <a:xfrm>
            <a:off x="5275263" y="1716088"/>
            <a:ext cx="1452562" cy="985837"/>
          </a:xfrm>
          <a:prstGeom prst="bentConnector2">
            <a:avLst/>
          </a:prstGeom>
          <a:noFill/>
          <a:ln w="57150">
            <a:solidFill>
              <a:srgbClr val="0000FF"/>
            </a:solidFill>
            <a:miter lim="800000"/>
            <a:headEnd/>
            <a:tailEnd/>
          </a:ln>
          <a:extLst>
            <a:ext uri="{909E8E84-426E-40DD-AFC4-6F175D3DCCD1}">
              <a14:hiddenFill xmlns:a14="http://schemas.microsoft.com/office/drawing/2010/main">
                <a:noFill/>
              </a14:hiddenFill>
            </a:ext>
          </a:extLst>
        </p:spPr>
      </p:cxnSp>
      <p:cxnSp>
        <p:nvCxnSpPr>
          <p:cNvPr id="24" name="AutoShape 20"/>
          <p:cNvCxnSpPr>
            <a:cxnSpLocks noChangeShapeType="1"/>
            <a:stCxn id="15" idx="2"/>
            <a:endCxn id="17" idx="0"/>
          </p:cNvCxnSpPr>
          <p:nvPr/>
        </p:nvCxnSpPr>
        <p:spPr bwMode="auto">
          <a:xfrm flipH="1">
            <a:off x="6724650" y="3373438"/>
            <a:ext cx="3175" cy="1052512"/>
          </a:xfrm>
          <a:prstGeom prst="straightConnector1">
            <a:avLst/>
          </a:prstGeom>
          <a:noFill/>
          <a:ln w="57150">
            <a:solidFill>
              <a:srgbClr val="33CC33"/>
            </a:solidFill>
            <a:round/>
            <a:headEnd/>
            <a:tailEnd/>
          </a:ln>
          <a:extLst>
            <a:ext uri="{909E8E84-426E-40DD-AFC4-6F175D3DCCD1}">
              <a14:hiddenFill xmlns:a14="http://schemas.microsoft.com/office/drawing/2010/main">
                <a:noFill/>
              </a14:hiddenFill>
            </a:ext>
          </a:extLst>
        </p:spPr>
      </p:cxnSp>
      <p:cxnSp>
        <p:nvCxnSpPr>
          <p:cNvPr id="25" name="AutoShape 21"/>
          <p:cNvCxnSpPr>
            <a:cxnSpLocks noChangeShapeType="1"/>
            <a:stCxn id="17" idx="4"/>
            <a:endCxn id="16" idx="3"/>
          </p:cNvCxnSpPr>
          <p:nvPr/>
        </p:nvCxnSpPr>
        <p:spPr bwMode="auto">
          <a:xfrm rot="5400000">
            <a:off x="6115051" y="4451350"/>
            <a:ext cx="258762" cy="960437"/>
          </a:xfrm>
          <a:prstGeom prst="bentConnector2">
            <a:avLst/>
          </a:prstGeom>
          <a:noFill/>
          <a:ln w="57150">
            <a:solidFill>
              <a:srgbClr val="33CC33"/>
            </a:solidFill>
            <a:miter lim="800000"/>
            <a:headEnd/>
            <a:tailEnd/>
          </a:ln>
          <a:extLst>
            <a:ext uri="{909E8E84-426E-40DD-AFC4-6F175D3DCCD1}">
              <a14:hiddenFill xmlns:a14="http://schemas.microsoft.com/office/drawing/2010/main">
                <a:noFill/>
              </a14:hiddenFill>
            </a:ext>
          </a:extLst>
        </p:spPr>
      </p:cxnSp>
      <p:cxnSp>
        <p:nvCxnSpPr>
          <p:cNvPr id="26" name="AutoShape 22"/>
          <p:cNvCxnSpPr>
            <a:cxnSpLocks noChangeShapeType="1"/>
            <a:stCxn id="16" idx="1"/>
            <a:endCxn id="29" idx="2"/>
          </p:cNvCxnSpPr>
          <p:nvPr/>
        </p:nvCxnSpPr>
        <p:spPr bwMode="auto">
          <a:xfrm rot="10800000">
            <a:off x="2138363" y="4816475"/>
            <a:ext cx="2586037" cy="244475"/>
          </a:xfrm>
          <a:prstGeom prst="bentConnector2">
            <a:avLst/>
          </a:prstGeom>
          <a:noFill/>
          <a:ln w="57150">
            <a:solidFill>
              <a:srgbClr val="33CC33"/>
            </a:solidFill>
            <a:miter lim="800000"/>
            <a:headEnd/>
            <a:tailEnd/>
          </a:ln>
          <a:extLst>
            <a:ext uri="{909E8E84-426E-40DD-AFC4-6F175D3DCCD1}">
              <a14:hiddenFill xmlns:a14="http://schemas.microsoft.com/office/drawing/2010/main">
                <a:noFill/>
              </a14:hiddenFill>
            </a:ext>
          </a:extLst>
        </p:spPr>
      </p:cxnSp>
      <p:cxnSp>
        <p:nvCxnSpPr>
          <p:cNvPr id="27" name="AutoShape 23"/>
          <p:cNvCxnSpPr>
            <a:cxnSpLocks noChangeShapeType="1"/>
            <a:stCxn id="29" idx="0"/>
            <a:endCxn id="8" idx="4"/>
          </p:cNvCxnSpPr>
          <p:nvPr/>
        </p:nvCxnSpPr>
        <p:spPr bwMode="auto">
          <a:xfrm flipV="1">
            <a:off x="2138363" y="3332163"/>
            <a:ext cx="0" cy="138112"/>
          </a:xfrm>
          <a:prstGeom prst="straightConnector1">
            <a:avLst/>
          </a:prstGeom>
          <a:noFill/>
          <a:ln w="57150">
            <a:solidFill>
              <a:srgbClr val="33CC33"/>
            </a:solidFill>
            <a:round/>
            <a:headEnd/>
            <a:tailEnd/>
          </a:ln>
          <a:extLst>
            <a:ext uri="{909E8E84-426E-40DD-AFC4-6F175D3DCCD1}">
              <a14:hiddenFill xmlns:a14="http://schemas.microsoft.com/office/drawing/2010/main">
                <a:noFill/>
              </a14:hiddenFill>
            </a:ext>
          </a:extLst>
        </p:spPr>
      </p:cxnSp>
      <p:grpSp>
        <p:nvGrpSpPr>
          <p:cNvPr id="28" name="Group 24"/>
          <p:cNvGrpSpPr>
            <a:grpSpLocks/>
          </p:cNvGrpSpPr>
          <p:nvPr/>
        </p:nvGrpSpPr>
        <p:grpSpPr bwMode="auto">
          <a:xfrm>
            <a:off x="1574800" y="3489325"/>
            <a:ext cx="1127125" cy="1327150"/>
            <a:chOff x="1090" y="2391"/>
            <a:chExt cx="781" cy="948"/>
          </a:xfrm>
        </p:grpSpPr>
        <p:sp>
          <p:nvSpPr>
            <p:cNvPr id="29" name="Rectangle 25"/>
            <p:cNvSpPr>
              <a:spLocks noChangeArrowheads="1"/>
            </p:cNvSpPr>
            <p:nvPr/>
          </p:nvSpPr>
          <p:spPr bwMode="auto">
            <a:xfrm>
              <a:off x="1090" y="2391"/>
              <a:ext cx="781" cy="948"/>
            </a:xfrm>
            <a:prstGeom prst="rect">
              <a:avLst/>
            </a:prstGeom>
            <a:solidFill>
              <a:schemeClr val="bg1"/>
            </a:solidFill>
            <a:ln w="38100">
              <a:solidFill>
                <a:schemeClr val="tx1"/>
              </a:solidFill>
              <a:miter lim="800000"/>
              <a:headEnd/>
              <a:tailEnd/>
            </a:ln>
          </p:spPr>
          <p:txBody>
            <a:bodyPr lIns="32823" tIns="32823" rIns="32823" bIns="32823"/>
            <a:lstStyle/>
            <a:p>
              <a:pPr marL="173038" indent="-111125" algn="ctr"/>
              <a:r>
                <a:rPr lang="en-US" sz="1200" b="1" u="sng"/>
                <a:t>MEAL 3</a:t>
              </a:r>
            </a:p>
            <a:p>
              <a:pPr marL="173038" indent="-111125">
                <a:buFontTx/>
                <a:buChar char="*"/>
              </a:pPr>
              <a:r>
                <a:rPr lang="en-US" sz="1200" b="1"/>
                <a:t>For adults that did not feed in fall</a:t>
              </a:r>
            </a:p>
          </p:txBody>
        </p:sp>
        <p:sp>
          <p:nvSpPr>
            <p:cNvPr id="30" name="Rectangle 26"/>
            <p:cNvSpPr>
              <a:spLocks noChangeArrowheads="1"/>
            </p:cNvSpPr>
            <p:nvPr/>
          </p:nvSpPr>
          <p:spPr bwMode="auto">
            <a:xfrm>
              <a:off x="1234" y="2973"/>
              <a:ext cx="495"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823" tIns="32823" rIns="32823" bIns="32823" anchor="ctr"/>
            <a:lstStyle/>
            <a:p>
              <a:pPr marL="103188" indent="-103188" defTabSz="820738">
                <a:buFontTx/>
                <a:buChar char="•"/>
              </a:pPr>
              <a:r>
                <a:rPr lang="en-US" sz="1200" b="1"/>
                <a:t>Person</a:t>
              </a:r>
            </a:p>
            <a:p>
              <a:pPr marL="103188" indent="-103188" defTabSz="820738">
                <a:buFontTx/>
                <a:buChar char="•"/>
              </a:pPr>
              <a:r>
                <a:rPr lang="en-US" sz="1200" b="1"/>
                <a:t>Deer</a:t>
              </a:r>
            </a:p>
            <a:p>
              <a:pPr marL="103188" indent="-103188" defTabSz="820738">
                <a:buFontTx/>
                <a:buChar char="•"/>
              </a:pPr>
              <a:r>
                <a:rPr lang="en-US" sz="1200" b="1"/>
                <a:t>Dog</a:t>
              </a:r>
            </a:p>
          </p:txBody>
        </p:sp>
      </p:grpSp>
      <p:sp>
        <p:nvSpPr>
          <p:cNvPr id="31" name="Rectangle 28"/>
          <p:cNvSpPr>
            <a:spLocks noChangeArrowheads="1"/>
          </p:cNvSpPr>
          <p:nvPr/>
        </p:nvSpPr>
        <p:spPr bwMode="auto">
          <a:xfrm>
            <a:off x="3878256" y="5953126"/>
            <a:ext cx="1381125" cy="357187"/>
          </a:xfrm>
          <a:prstGeom prst="rect">
            <a:avLst/>
          </a:prstGeom>
          <a:solidFill>
            <a:schemeClr val="bg1"/>
          </a:solidFill>
          <a:ln w="38100">
            <a:solidFill>
              <a:schemeClr val="tx1"/>
            </a:solidFill>
            <a:miter lim="800000"/>
            <a:headEnd/>
            <a:tailEnd/>
          </a:ln>
        </p:spPr>
        <p:txBody>
          <a:bodyPr lIns="32823" tIns="32823" rIns="32823" bIns="32823" anchor="ctr"/>
          <a:lstStyle/>
          <a:p>
            <a:pPr algn="ctr">
              <a:spcBef>
                <a:spcPct val="50000"/>
              </a:spcBef>
            </a:pPr>
            <a:r>
              <a:rPr lang="en-US" sz="1200" b="1"/>
              <a:t>Nymphs dormant</a:t>
            </a:r>
          </a:p>
        </p:txBody>
      </p:sp>
      <p:sp>
        <p:nvSpPr>
          <p:cNvPr id="32" name="Oval 29"/>
          <p:cNvSpPr>
            <a:spLocks noChangeArrowheads="1"/>
          </p:cNvSpPr>
          <p:nvPr/>
        </p:nvSpPr>
        <p:spPr bwMode="auto">
          <a:xfrm>
            <a:off x="3854450" y="1103313"/>
            <a:ext cx="1392238" cy="349250"/>
          </a:xfrm>
          <a:prstGeom prst="ellipse">
            <a:avLst/>
          </a:prstGeom>
          <a:solidFill>
            <a:schemeClr val="bg1"/>
          </a:solidFill>
          <a:ln w="57150">
            <a:solidFill>
              <a:srgbClr val="FF9933"/>
            </a:solidFill>
            <a:round/>
            <a:headEnd/>
            <a:tailEnd/>
          </a:ln>
        </p:spPr>
        <p:txBody>
          <a:bodyPr lIns="32823" tIns="32823" rIns="32823" bIns="32823" anchor="ctr"/>
          <a:lstStyle/>
          <a:p>
            <a:pPr algn="ctr">
              <a:spcBef>
                <a:spcPct val="50000"/>
              </a:spcBef>
            </a:pPr>
            <a:r>
              <a:rPr lang="en-US" sz="1200" b="1"/>
              <a:t>LARVAE</a:t>
            </a:r>
          </a:p>
        </p:txBody>
      </p:sp>
      <p:sp>
        <p:nvSpPr>
          <p:cNvPr id="33" name="AutoShape 30"/>
          <p:cNvSpPr>
            <a:spLocks noChangeArrowheads="1"/>
          </p:cNvSpPr>
          <p:nvPr/>
        </p:nvSpPr>
        <p:spPr bwMode="auto">
          <a:xfrm>
            <a:off x="3270250" y="2271713"/>
            <a:ext cx="2563813" cy="1531937"/>
          </a:xfrm>
          <a:prstGeom prst="star16">
            <a:avLst>
              <a:gd name="adj" fmla="val 37500"/>
            </a:avLst>
          </a:prstGeom>
          <a:solidFill>
            <a:schemeClr val="bg1"/>
          </a:solidFill>
          <a:ln w="38100">
            <a:solidFill>
              <a:srgbClr val="FF3300"/>
            </a:solidFill>
            <a:miter lim="800000"/>
            <a:headEnd/>
            <a:tailEnd/>
          </a:ln>
        </p:spPr>
        <p:txBody>
          <a:bodyPr wrap="none" lIns="36576" tIns="36576" rIns="36576" bIns="36576" anchor="ctr"/>
          <a:lstStyle/>
          <a:p>
            <a:endParaRPr lang="en-US"/>
          </a:p>
        </p:txBody>
      </p:sp>
      <p:grpSp>
        <p:nvGrpSpPr>
          <p:cNvPr id="34" name="Group 31"/>
          <p:cNvGrpSpPr>
            <a:grpSpLocks/>
          </p:cNvGrpSpPr>
          <p:nvPr/>
        </p:nvGrpSpPr>
        <p:grpSpPr bwMode="auto">
          <a:xfrm>
            <a:off x="3833813" y="2479675"/>
            <a:ext cx="1438275" cy="1003300"/>
            <a:chOff x="2662" y="1681"/>
            <a:chExt cx="997" cy="716"/>
          </a:xfrm>
        </p:grpSpPr>
        <p:sp>
          <p:nvSpPr>
            <p:cNvPr id="35" name="Rectangle 32"/>
            <p:cNvSpPr>
              <a:spLocks noChangeArrowheads="1"/>
            </p:cNvSpPr>
            <p:nvPr/>
          </p:nvSpPr>
          <p:spPr bwMode="auto">
            <a:xfrm>
              <a:off x="2662" y="1681"/>
              <a:ext cx="99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2823" tIns="32823" rIns="32823" bIns="32823"/>
            <a:lstStyle/>
            <a:p>
              <a:pPr algn="ctr"/>
              <a:r>
                <a:rPr lang="en-US" sz="1200" b="1" u="sng"/>
                <a:t>MEAL 2</a:t>
              </a:r>
            </a:p>
            <a:p>
              <a:pPr algn="ctr"/>
              <a:r>
                <a:rPr lang="en-US" sz="1200" b="1"/>
                <a:t>(peak feeding</a:t>
              </a:r>
            </a:p>
            <a:p>
              <a:pPr algn="ctr"/>
              <a:r>
                <a:rPr lang="en-US" sz="1200" b="1"/>
                <a:t>time May-mid July)</a:t>
              </a:r>
            </a:p>
          </p:txBody>
        </p:sp>
        <p:sp>
          <p:nvSpPr>
            <p:cNvPr id="36" name="Rectangle 33"/>
            <p:cNvSpPr>
              <a:spLocks noChangeArrowheads="1"/>
            </p:cNvSpPr>
            <p:nvPr/>
          </p:nvSpPr>
          <p:spPr bwMode="auto">
            <a:xfrm>
              <a:off x="2908" y="2055"/>
              <a:ext cx="52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2823" tIns="32823" rIns="32823" bIns="32823"/>
            <a:lstStyle/>
            <a:p>
              <a:pPr marL="111125" indent="-111125">
                <a:buFontTx/>
                <a:buChar char="•"/>
              </a:pPr>
              <a:r>
                <a:rPr lang="en-US" sz="1200" b="1" dirty="0"/>
                <a:t>Person</a:t>
              </a:r>
            </a:p>
            <a:p>
              <a:pPr marL="111125" indent="-111125">
                <a:buFontTx/>
                <a:buChar char="•"/>
              </a:pPr>
              <a:r>
                <a:rPr lang="en-US" sz="1200" b="1" dirty="0"/>
                <a:t>Mouse</a:t>
              </a:r>
            </a:p>
            <a:p>
              <a:pPr marL="111125" indent="-111125">
                <a:buFontTx/>
                <a:buChar char="•"/>
              </a:pPr>
              <a:r>
                <a:rPr lang="en-US" sz="1200" b="1" dirty="0"/>
                <a:t>Dog</a:t>
              </a:r>
            </a:p>
          </p:txBody>
        </p:sp>
      </p:grpSp>
      <p:sp>
        <p:nvSpPr>
          <p:cNvPr id="37" name="Oval 34"/>
          <p:cNvSpPr>
            <a:spLocks noChangeArrowheads="1"/>
          </p:cNvSpPr>
          <p:nvPr/>
        </p:nvSpPr>
        <p:spPr bwMode="auto">
          <a:xfrm>
            <a:off x="3854450" y="1541463"/>
            <a:ext cx="1392238" cy="349250"/>
          </a:xfrm>
          <a:prstGeom prst="ellipse">
            <a:avLst/>
          </a:prstGeom>
          <a:solidFill>
            <a:schemeClr val="bg1"/>
          </a:solidFill>
          <a:ln w="57150">
            <a:solidFill>
              <a:srgbClr val="0000FF"/>
            </a:solidFill>
            <a:round/>
            <a:headEnd/>
            <a:tailEnd/>
          </a:ln>
        </p:spPr>
        <p:txBody>
          <a:bodyPr lIns="32823" tIns="32823" rIns="32823" bIns="32823" anchor="ctr"/>
          <a:lstStyle/>
          <a:p>
            <a:pPr algn="ctr">
              <a:spcBef>
                <a:spcPct val="50000"/>
              </a:spcBef>
            </a:pPr>
            <a:r>
              <a:rPr lang="en-US" sz="1200" b="1"/>
              <a:t>NYMPHS</a:t>
            </a:r>
          </a:p>
        </p:txBody>
      </p:sp>
      <p:sp>
        <p:nvSpPr>
          <p:cNvPr id="38" name="AutoShape 35"/>
          <p:cNvSpPr>
            <a:spLocks noChangeArrowheads="1"/>
          </p:cNvSpPr>
          <p:nvPr/>
        </p:nvSpPr>
        <p:spPr bwMode="auto">
          <a:xfrm>
            <a:off x="4419600" y="1939925"/>
            <a:ext cx="261938" cy="274638"/>
          </a:xfrm>
          <a:prstGeom prst="downArrow">
            <a:avLst>
              <a:gd name="adj1" fmla="val 50000"/>
              <a:gd name="adj2" fmla="val 26212"/>
            </a:avLst>
          </a:prstGeom>
          <a:solidFill>
            <a:srgbClr val="0000FF"/>
          </a:solidFill>
          <a:ln w="9525">
            <a:solidFill>
              <a:schemeClr val="tx1"/>
            </a:solidFill>
            <a:miter lim="800000"/>
            <a:headEnd/>
            <a:tailEnd/>
          </a:ln>
        </p:spPr>
        <p:txBody>
          <a:bodyPr wrap="none" lIns="36576" tIns="36576" rIns="36576" bIns="36576" anchor="ctr"/>
          <a:lstStyle/>
          <a:p>
            <a:endParaRPr lang="en-US"/>
          </a:p>
        </p:txBody>
      </p:sp>
      <p:sp>
        <p:nvSpPr>
          <p:cNvPr id="40" name="Line 27"/>
          <p:cNvSpPr>
            <a:spLocks noChangeShapeType="1"/>
          </p:cNvSpPr>
          <p:nvPr/>
        </p:nvSpPr>
        <p:spPr bwMode="auto">
          <a:xfrm rot="5400000" flipV="1">
            <a:off x="3490913" y="4957763"/>
            <a:ext cx="2121694" cy="23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cxnSp>
        <p:nvCxnSpPr>
          <p:cNvPr id="53" name="Straight Connector 52"/>
          <p:cNvCxnSpPr>
            <a:endCxn id="37" idx="2"/>
          </p:cNvCxnSpPr>
          <p:nvPr/>
        </p:nvCxnSpPr>
        <p:spPr>
          <a:xfrm>
            <a:off x="1047751" y="1716088"/>
            <a:ext cx="2806699" cy="0"/>
          </a:xfrm>
          <a:prstGeom prst="line">
            <a:avLst/>
          </a:prstGeom>
          <a:ln w="57150">
            <a:solidFill>
              <a:srgbClr val="483BE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850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Laying Eggs</a:t>
            </a:r>
          </a:p>
        </p:txBody>
      </p:sp>
      <p:sp>
        <p:nvSpPr>
          <p:cNvPr id="4099" name="Subtitle 2"/>
          <p:cNvSpPr>
            <a:spLocks noGrp="1"/>
          </p:cNvSpPr>
          <p:nvPr>
            <p:ph type="subTitle" idx="1"/>
          </p:nvPr>
        </p:nvSpPr>
        <p:spPr>
          <a:xfrm>
            <a:off x="838200" y="4267200"/>
            <a:ext cx="7696200" cy="1828800"/>
          </a:xfrm>
        </p:spPr>
        <p:txBody>
          <a:bodyPr/>
          <a:lstStyle/>
          <a:p>
            <a:pPr>
              <a:defRPr/>
            </a:pPr>
            <a:r>
              <a:rPr lang="en-US" dirty="0">
                <a:solidFill>
                  <a:schemeClr val="tx1"/>
                </a:solidFill>
              </a:rPr>
              <a:t>Eggs can be infected with pathogens inside the </a:t>
            </a:r>
          </a:p>
          <a:p>
            <a:pPr>
              <a:defRPr/>
            </a:pPr>
            <a:r>
              <a:rPr lang="en-US" dirty="0">
                <a:solidFill>
                  <a:schemeClr val="tx1"/>
                </a:solidFill>
              </a:rPr>
              <a:t>ovaries making the new tick infectious upon birth.</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tick with eg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42862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cks\lone star tick and egg m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0"/>
            <a:ext cx="42862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46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Perform Frequent Tick Checks</a:t>
            </a:r>
          </a:p>
        </p:txBody>
      </p:sp>
      <p:sp>
        <p:nvSpPr>
          <p:cNvPr id="4099" name="Subtitle 2"/>
          <p:cNvSpPr>
            <a:spLocks noGrp="1"/>
          </p:cNvSpPr>
          <p:nvPr>
            <p:ph type="subTitle" idx="1"/>
          </p:nvPr>
        </p:nvSpPr>
        <p:spPr>
          <a:xfrm>
            <a:off x="4495800" y="3352800"/>
            <a:ext cx="4038600" cy="2743200"/>
          </a:xfrm>
        </p:spPr>
        <p:txBody>
          <a:bodyPr/>
          <a:lstStyle/>
          <a:p>
            <a:pPr algn="l" eaLnBrk="1" hangingPunct="1"/>
            <a:r>
              <a:rPr lang="en-US" dirty="0" smtClean="0">
                <a:solidFill>
                  <a:schemeClr val="tx1"/>
                </a:solidFill>
              </a:rPr>
              <a:t>…while in tick habitats</a:t>
            </a:r>
          </a:p>
          <a:p>
            <a:pPr algn="l" eaLnBrk="1" hangingPunct="1"/>
            <a:endParaRPr lang="en-US" dirty="0">
              <a:solidFill>
                <a:schemeClr val="tx1"/>
              </a:solidFill>
            </a:endParaRPr>
          </a:p>
          <a:p>
            <a:pPr algn="l" eaLnBrk="1" hangingPunct="1"/>
            <a:r>
              <a:rPr lang="en-US" dirty="0" smtClean="0">
                <a:solidFill>
                  <a:schemeClr val="tx1"/>
                </a:solidFill>
              </a:rPr>
              <a:t>And when at home!!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descr="tickcheck2"/>
          <p:cNvPicPr>
            <a:picLocks noChangeAspect="1" noChangeArrowheads="1"/>
          </p:cNvPicPr>
          <p:nvPr/>
        </p:nvPicPr>
        <p:blipFill>
          <a:blip r:embed="rId3">
            <a:extLst>
              <a:ext uri="{28A0092B-C50C-407E-A947-70E740481C1C}">
                <a14:useLocalDpi xmlns:a14="http://schemas.microsoft.com/office/drawing/2010/main" val="0"/>
              </a:ext>
            </a:extLst>
          </a:blip>
          <a:srcRect l="7346" r="34001"/>
          <a:stretch>
            <a:fillRect/>
          </a:stretch>
        </p:blipFill>
        <p:spPr bwMode="auto">
          <a:xfrm>
            <a:off x="892175" y="1752600"/>
            <a:ext cx="33972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omtickChec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72200" y="1752600"/>
            <a:ext cx="1657350" cy="1414463"/>
          </a:xfrm>
          <a:prstGeom prst="rect">
            <a:avLst/>
          </a:prstGeom>
          <a:noFill/>
        </p:spPr>
      </p:pic>
    </p:spTree>
    <p:extLst>
      <p:ext uri="{BB962C8B-B14F-4D97-AF65-F5344CB8AC3E}">
        <p14:creationId xmlns:p14="http://schemas.microsoft.com/office/powerpoint/2010/main" val="327594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Tick Repellents for Personal Use</a:t>
            </a:r>
          </a:p>
        </p:txBody>
      </p:sp>
      <p:sp>
        <p:nvSpPr>
          <p:cNvPr id="4099" name="Subtitle 2"/>
          <p:cNvSpPr>
            <a:spLocks noGrp="1"/>
          </p:cNvSpPr>
          <p:nvPr>
            <p:ph type="subTitle" idx="1"/>
          </p:nvPr>
        </p:nvSpPr>
        <p:spPr>
          <a:xfrm>
            <a:off x="4038600" y="1295400"/>
            <a:ext cx="4495800" cy="4800600"/>
          </a:xfrm>
        </p:spPr>
        <p:txBody>
          <a:bodyPr/>
          <a:lstStyle/>
          <a:p>
            <a:r>
              <a:rPr lang="en-US" dirty="0" err="1">
                <a:solidFill>
                  <a:schemeClr val="tx1"/>
                </a:solidFill>
              </a:rPr>
              <a:t>Permethrin</a:t>
            </a:r>
            <a:r>
              <a:rPr lang="en-US" dirty="0">
                <a:solidFill>
                  <a:schemeClr val="tx1"/>
                </a:solidFill>
              </a:rPr>
              <a:t>-containing </a:t>
            </a:r>
            <a:r>
              <a:rPr lang="en-US" dirty="0" smtClean="0">
                <a:solidFill>
                  <a:schemeClr val="tx1"/>
                </a:solidFill>
              </a:rPr>
              <a:t>products</a:t>
            </a:r>
          </a:p>
          <a:p>
            <a:endParaRPr lang="en-US" dirty="0">
              <a:solidFill>
                <a:schemeClr val="tx1"/>
              </a:solidFill>
            </a:endParaRPr>
          </a:p>
          <a:p>
            <a:pPr marL="342900" indent="-342900" algn="l">
              <a:buFont typeface="Arial" pitchFamily="34" charset="0"/>
              <a:buChar char="•"/>
            </a:pPr>
            <a:r>
              <a:rPr lang="en-US" dirty="0">
                <a:solidFill>
                  <a:schemeClr val="tx1"/>
                </a:solidFill>
              </a:rPr>
              <a:t>Use on Clothing Only</a:t>
            </a:r>
          </a:p>
          <a:p>
            <a:pPr marL="342900" indent="-342900" algn="l">
              <a:buFont typeface="Arial" pitchFamily="34" charset="0"/>
              <a:buChar char="•"/>
            </a:pPr>
            <a:r>
              <a:rPr lang="en-US" dirty="0">
                <a:solidFill>
                  <a:schemeClr val="tx1"/>
                </a:solidFill>
              </a:rPr>
              <a:t>Insect repellent (DEET)</a:t>
            </a:r>
          </a:p>
          <a:p>
            <a:pPr marL="342900" indent="-342900" algn="l">
              <a:buFont typeface="Arial" pitchFamily="34" charset="0"/>
              <a:buChar char="•"/>
            </a:pPr>
            <a:r>
              <a:rPr lang="en-US" dirty="0">
                <a:solidFill>
                  <a:schemeClr val="tx1"/>
                </a:solidFill>
              </a:rPr>
              <a:t>Insecticide</a:t>
            </a:r>
          </a:p>
          <a:p>
            <a:pPr marL="342900" indent="-342900" algn="l">
              <a:buFont typeface="Arial" pitchFamily="34" charset="0"/>
              <a:buChar char="•"/>
            </a:pPr>
            <a:r>
              <a:rPr lang="en-US" dirty="0">
                <a:solidFill>
                  <a:schemeClr val="tx1"/>
                </a:solidFill>
              </a:rPr>
              <a:t>Follow Directions Carefully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825" b="12427"/>
          <a:stretch/>
        </p:blipFill>
        <p:spPr bwMode="auto">
          <a:xfrm>
            <a:off x="609600" y="2023533"/>
            <a:ext cx="314113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74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Tick Repellents for Personal Use</a:t>
            </a:r>
          </a:p>
        </p:txBody>
      </p:sp>
      <p:sp>
        <p:nvSpPr>
          <p:cNvPr id="4099" name="Subtitle 2"/>
          <p:cNvSpPr>
            <a:spLocks noGrp="1"/>
          </p:cNvSpPr>
          <p:nvPr>
            <p:ph type="subTitle" idx="1"/>
          </p:nvPr>
        </p:nvSpPr>
        <p:spPr>
          <a:xfrm>
            <a:off x="3886200" y="1219200"/>
            <a:ext cx="4648200" cy="4800600"/>
          </a:xfrm>
        </p:spPr>
        <p:txBody>
          <a:bodyPr/>
          <a:lstStyle/>
          <a:p>
            <a:pPr marL="342900" indent="-342900" algn="l">
              <a:buFont typeface="Arial" pitchFamily="34" charset="0"/>
              <a:buChar char="•"/>
            </a:pPr>
            <a:r>
              <a:rPr lang="en-US" dirty="0">
                <a:solidFill>
                  <a:schemeClr val="tx1"/>
                </a:solidFill>
              </a:rPr>
              <a:t>30% - 40% DEET content most effective for ticks</a:t>
            </a:r>
          </a:p>
          <a:p>
            <a:pPr marL="342900" indent="-342900" algn="l">
              <a:buFont typeface="Arial" pitchFamily="34" charset="0"/>
              <a:buChar char="•"/>
            </a:pPr>
            <a:r>
              <a:rPr lang="en-US" dirty="0">
                <a:solidFill>
                  <a:schemeClr val="tx1"/>
                </a:solidFill>
              </a:rPr>
              <a:t>Use on skin or clothing</a:t>
            </a:r>
          </a:p>
          <a:p>
            <a:pPr marL="342900" indent="-342900" algn="l">
              <a:buFont typeface="Arial" pitchFamily="34" charset="0"/>
              <a:buChar char="•"/>
            </a:pPr>
            <a:r>
              <a:rPr lang="en-US" dirty="0">
                <a:solidFill>
                  <a:schemeClr val="tx1"/>
                </a:solidFill>
              </a:rPr>
              <a:t>Target shoes, pant legs</a:t>
            </a:r>
          </a:p>
          <a:p>
            <a:pPr marL="342900" indent="-342900" algn="l">
              <a:buFont typeface="Arial" pitchFamily="34" charset="0"/>
              <a:buChar char="•"/>
            </a:pPr>
            <a:r>
              <a:rPr lang="en-US" dirty="0">
                <a:solidFill>
                  <a:schemeClr val="tx1"/>
                </a:solidFill>
              </a:rPr>
              <a:t>Not for children &lt; 3 </a:t>
            </a:r>
            <a:r>
              <a:rPr lang="en-US" dirty="0" err="1">
                <a:solidFill>
                  <a:schemeClr val="tx1"/>
                </a:solidFill>
              </a:rPr>
              <a:t>yrs</a:t>
            </a:r>
            <a:endParaRPr lang="en-US" dirty="0">
              <a:solidFill>
                <a:schemeClr val="tx1"/>
              </a:solidFill>
            </a:endParaRPr>
          </a:p>
          <a:p>
            <a:pPr marL="342900" indent="-342900" algn="l">
              <a:buFont typeface="Arial" pitchFamily="34" charset="0"/>
              <a:buChar char="•"/>
            </a:pPr>
            <a:r>
              <a:rPr lang="en-US" dirty="0">
                <a:solidFill>
                  <a:schemeClr val="tx1"/>
                </a:solidFill>
              </a:rPr>
              <a:t>See guidelines for </a:t>
            </a:r>
            <a:r>
              <a:rPr lang="en-US" dirty="0" smtClean="0">
                <a:solidFill>
                  <a:schemeClr val="tx1"/>
                </a:solidFill>
              </a:rPr>
              <a:t>children</a:t>
            </a:r>
          </a:p>
          <a:p>
            <a:pPr marL="342900" indent="-342900" algn="l">
              <a:buFont typeface="Arial" pitchFamily="34" charset="0"/>
              <a:buChar char="•"/>
            </a:pPr>
            <a:endParaRPr lang="en-US" dirty="0">
              <a:solidFill>
                <a:schemeClr val="tx1"/>
              </a:solidFill>
            </a:endParaRPr>
          </a:p>
          <a:p>
            <a:r>
              <a:rPr lang="en-US" dirty="0">
                <a:solidFill>
                  <a:srgbClr val="0070C0"/>
                </a:solidFill>
              </a:rPr>
              <a:t>FOLLOW DIRECTIONS CAREFULLY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009"/>
          <a:stretch/>
        </p:blipFill>
        <p:spPr bwMode="auto">
          <a:xfrm>
            <a:off x="962025" y="1524000"/>
            <a:ext cx="247544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89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Various Repellents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
        <p:nvSpPr>
          <p:cNvPr id="6" name="AutoShape 5"/>
          <p:cNvSpPr>
            <a:spLocks noChangeArrowheads="1"/>
          </p:cNvSpPr>
          <p:nvPr/>
        </p:nvSpPr>
        <p:spPr bwMode="auto">
          <a:xfrm>
            <a:off x="7909560" y="3589655"/>
            <a:ext cx="762000" cy="228600"/>
          </a:xfrm>
          <a:prstGeom prst="leftArrow">
            <a:avLst>
              <a:gd name="adj1" fmla="val 50000"/>
              <a:gd name="adj2" fmla="val 83333"/>
            </a:avLst>
          </a:prstGeom>
          <a:solidFill>
            <a:srgbClr val="00B050"/>
          </a:solidFill>
          <a:ln w="12699">
            <a:solidFill>
              <a:schemeClr val="tx1"/>
            </a:solidFill>
            <a:miter lim="800000"/>
            <a:headEnd type="none" w="sm" len="sm"/>
            <a:tailEnd type="none" w="sm" len="sm"/>
          </a:ln>
        </p:spPr>
        <p:txBody>
          <a:bodyPr wrap="none" anchor="ctr"/>
          <a:lstStyle/>
          <a:p>
            <a:endParaRPr lang="en-US"/>
          </a:p>
        </p:txBody>
      </p:sp>
      <p:sp>
        <p:nvSpPr>
          <p:cNvPr id="7" name="AutoShape 6"/>
          <p:cNvSpPr>
            <a:spLocks noChangeArrowheads="1"/>
          </p:cNvSpPr>
          <p:nvPr/>
        </p:nvSpPr>
        <p:spPr bwMode="auto">
          <a:xfrm>
            <a:off x="7909560" y="5257800"/>
            <a:ext cx="762000" cy="228600"/>
          </a:xfrm>
          <a:prstGeom prst="leftArrow">
            <a:avLst>
              <a:gd name="adj1" fmla="val 50000"/>
              <a:gd name="adj2" fmla="val 83333"/>
            </a:avLst>
          </a:prstGeom>
          <a:solidFill>
            <a:srgbClr val="00B050"/>
          </a:solidFill>
          <a:ln w="12699">
            <a:solidFill>
              <a:schemeClr val="tx1"/>
            </a:solidFill>
            <a:miter lim="800000"/>
            <a:headEnd type="none" w="sm" len="sm"/>
            <a:tailEnd type="none" w="sm" len="sm"/>
          </a:ln>
        </p:spPr>
        <p:txBody>
          <a:bodyPr wrap="none" anchor="ctr"/>
          <a:lstStyle/>
          <a:p>
            <a:endParaRPr lang="en-US"/>
          </a:p>
        </p:txBody>
      </p:sp>
      <p:sp>
        <p:nvSpPr>
          <p:cNvPr id="8" name="AutoShape 8"/>
          <p:cNvSpPr>
            <a:spLocks noChangeArrowheads="1"/>
          </p:cNvSpPr>
          <p:nvPr/>
        </p:nvSpPr>
        <p:spPr bwMode="auto">
          <a:xfrm>
            <a:off x="7223760" y="1600200"/>
            <a:ext cx="304800" cy="838200"/>
          </a:xfrm>
          <a:prstGeom prst="downArrow">
            <a:avLst>
              <a:gd name="adj1" fmla="val 50000"/>
              <a:gd name="adj2" fmla="val 68750"/>
            </a:avLst>
          </a:prstGeom>
          <a:solidFill>
            <a:schemeClr val="accent1"/>
          </a:solidFill>
          <a:ln w="12699">
            <a:solidFill>
              <a:schemeClr val="tx1"/>
            </a:solidFill>
            <a:miter lim="800000"/>
            <a:headEnd type="none" w="sm" len="sm"/>
            <a:tailEnd type="none" w="sm" len="sm"/>
          </a:ln>
        </p:spPr>
        <p:txBody>
          <a:bodyPr wrap="none" anchor="ctr"/>
          <a:lstStyle/>
          <a:p>
            <a:endParaRPr lang="en-US"/>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16" r="8662" b="5333"/>
          <a:stretch/>
        </p:blipFill>
        <p:spPr bwMode="auto">
          <a:xfrm>
            <a:off x="670559" y="1097280"/>
            <a:ext cx="7239001"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7239000" y="1653540"/>
            <a:ext cx="304800" cy="838200"/>
          </a:xfrm>
          <a:prstGeom prst="downArrow">
            <a:avLst>
              <a:gd name="adj1" fmla="val 50000"/>
              <a:gd name="adj2" fmla="val 68750"/>
            </a:avLst>
          </a:prstGeom>
          <a:solidFill>
            <a:srgbClr val="00B050"/>
          </a:solidFill>
          <a:ln w="12699">
            <a:solidFill>
              <a:srgbClr val="00B050"/>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75087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err="1" smtClean="0">
                <a:solidFill>
                  <a:schemeClr val="bg1"/>
                </a:solidFill>
                <a:latin typeface="Verdana" pitchFamily="34" charset="0"/>
              </a:rPr>
              <a:t>Picaridin</a:t>
            </a:r>
            <a:endParaRPr lang="en-US" sz="24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7924800" cy="5029200"/>
          </a:xfrm>
        </p:spPr>
        <p:txBody>
          <a:bodyPr/>
          <a:lstStyle/>
          <a:p>
            <a:pPr algn="l"/>
            <a:r>
              <a:rPr lang="en-US" dirty="0">
                <a:solidFill>
                  <a:schemeClr val="tx1"/>
                </a:solidFill>
              </a:rPr>
              <a:t>World Health Organization (WHO) 2000 recognized effectiveness of </a:t>
            </a:r>
            <a:r>
              <a:rPr lang="en-US" dirty="0" err="1">
                <a:solidFill>
                  <a:schemeClr val="tx1"/>
                </a:solidFill>
              </a:rPr>
              <a:t>Picaridin</a:t>
            </a:r>
            <a:r>
              <a:rPr lang="en-US" dirty="0">
                <a:solidFill>
                  <a:schemeClr val="tx1"/>
                </a:solidFill>
              </a:rPr>
              <a:t> </a:t>
            </a:r>
          </a:p>
          <a:p>
            <a:pPr algn="l"/>
            <a:r>
              <a:rPr lang="en-US" dirty="0">
                <a:solidFill>
                  <a:schemeClr val="tx1"/>
                </a:solidFill>
              </a:rPr>
              <a:t>In some tests, more effective than DEET</a:t>
            </a:r>
          </a:p>
          <a:p>
            <a:pPr algn="l"/>
            <a:r>
              <a:rPr lang="en-US" dirty="0">
                <a:solidFill>
                  <a:schemeClr val="tx1"/>
                </a:solidFill>
              </a:rPr>
              <a:t> </a:t>
            </a:r>
          </a:p>
          <a:p>
            <a:pPr algn="l"/>
            <a:r>
              <a:rPr lang="en-US" dirty="0">
                <a:solidFill>
                  <a:schemeClr val="tx1"/>
                </a:solidFill>
              </a:rPr>
              <a:t>Effective in field and lab tests against:</a:t>
            </a:r>
          </a:p>
          <a:p>
            <a:pPr marL="342900" indent="-342900" algn="l">
              <a:buFont typeface="Arial" pitchFamily="34" charset="0"/>
              <a:buChar char="•"/>
            </a:pPr>
            <a:r>
              <a:rPr lang="en-US" dirty="0">
                <a:solidFill>
                  <a:schemeClr val="tx1"/>
                </a:solidFill>
              </a:rPr>
              <a:t>	Common tick (sheep, pasture or </a:t>
            </a:r>
            <a:r>
              <a:rPr lang="en-US" dirty="0" smtClean="0">
                <a:solidFill>
                  <a:schemeClr val="tx1"/>
                </a:solidFill>
              </a:rPr>
              <a:t>castor-        </a:t>
            </a:r>
          </a:p>
          <a:p>
            <a:pPr algn="l"/>
            <a:r>
              <a:rPr lang="en-US" dirty="0">
                <a:solidFill>
                  <a:schemeClr val="tx1"/>
                </a:solidFill>
              </a:rPr>
              <a:t> </a:t>
            </a:r>
            <a:r>
              <a:rPr lang="en-US" dirty="0" smtClean="0">
                <a:solidFill>
                  <a:schemeClr val="tx1"/>
                </a:solidFill>
              </a:rPr>
              <a:t>        bean </a:t>
            </a:r>
            <a:r>
              <a:rPr lang="en-US" dirty="0">
                <a:solidFill>
                  <a:schemeClr val="tx1"/>
                </a:solidFill>
              </a:rPr>
              <a:t>	tick)</a:t>
            </a:r>
          </a:p>
          <a:p>
            <a:pPr marL="342900" indent="-342900" algn="l">
              <a:buFont typeface="Arial" pitchFamily="34" charset="0"/>
              <a:buChar char="•"/>
            </a:pPr>
            <a:r>
              <a:rPr lang="en-US" dirty="0">
                <a:solidFill>
                  <a:schemeClr val="tx1"/>
                </a:solidFill>
              </a:rPr>
              <a:t>	Deer tick (carrier of Lyme Disease)</a:t>
            </a:r>
          </a:p>
          <a:p>
            <a:pPr marL="342900" indent="-342900" algn="l">
              <a:buFont typeface="Arial" pitchFamily="34" charset="0"/>
              <a:buChar char="•"/>
            </a:pPr>
            <a:r>
              <a:rPr lang="en-US" dirty="0">
                <a:solidFill>
                  <a:schemeClr val="tx1"/>
                </a:solidFill>
              </a:rPr>
              <a:t>	Brown dog tick</a:t>
            </a:r>
          </a:p>
          <a:p>
            <a:pPr algn="l"/>
            <a:endParaRPr lang="en-US" sz="1400" dirty="0">
              <a:solidFill>
                <a:schemeClr val="tx1"/>
              </a:solidFill>
            </a:endParaRPr>
          </a:p>
          <a:p>
            <a:pPr algn="l"/>
            <a:endParaRPr lang="en-US" sz="1400" dirty="0">
              <a:solidFill>
                <a:schemeClr val="tx1"/>
              </a:solidFill>
            </a:endParaRPr>
          </a:p>
          <a:p>
            <a:pPr algn="l"/>
            <a:endParaRPr lang="en-US" sz="1400" dirty="0">
              <a:solidFill>
                <a:schemeClr val="tx1"/>
              </a:solidFill>
            </a:endParaRPr>
          </a:p>
          <a:p>
            <a:pPr algn="l"/>
            <a:r>
              <a:rPr lang="en-US" sz="1400" dirty="0">
                <a:solidFill>
                  <a:schemeClr val="tx1"/>
                </a:solidFill>
              </a:rPr>
              <a:t>www.picaridin.info</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60377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Proper Tick Removal</a:t>
            </a:r>
          </a:p>
        </p:txBody>
      </p:sp>
      <p:sp>
        <p:nvSpPr>
          <p:cNvPr id="4099" name="Subtitle 2"/>
          <p:cNvSpPr>
            <a:spLocks noGrp="1"/>
          </p:cNvSpPr>
          <p:nvPr>
            <p:ph type="subTitle" idx="1"/>
          </p:nvPr>
        </p:nvSpPr>
        <p:spPr>
          <a:xfrm>
            <a:off x="4419600" y="1143000"/>
            <a:ext cx="4267200" cy="4876800"/>
          </a:xfrm>
        </p:spPr>
        <p:txBody>
          <a:bodyPr/>
          <a:lstStyle/>
          <a:p>
            <a:pPr marL="381000" indent="-381000" algn="l">
              <a:lnSpc>
                <a:spcPct val="90000"/>
              </a:lnSpc>
              <a:buFontTx/>
              <a:buAutoNum type="arabicPeriod"/>
              <a:defRPr/>
            </a:pPr>
            <a:r>
              <a:rPr lang="en-US" sz="2000" b="1" dirty="0">
                <a:solidFill>
                  <a:schemeClr val="tx1"/>
                </a:solidFill>
              </a:rPr>
              <a:t>Use fine-point tweezers or tick removal tool</a:t>
            </a:r>
          </a:p>
          <a:p>
            <a:pPr marL="381000" indent="-381000" algn="l">
              <a:lnSpc>
                <a:spcPct val="90000"/>
              </a:lnSpc>
              <a:buFontTx/>
              <a:buAutoNum type="arabicPeriod"/>
              <a:defRPr/>
            </a:pPr>
            <a:r>
              <a:rPr lang="en-US" sz="2000" b="1" dirty="0">
                <a:solidFill>
                  <a:schemeClr val="tx1"/>
                </a:solidFill>
              </a:rPr>
              <a:t>Grasp close to skin</a:t>
            </a:r>
          </a:p>
          <a:p>
            <a:pPr marL="381000" indent="-381000" algn="l">
              <a:lnSpc>
                <a:spcPct val="90000"/>
              </a:lnSpc>
              <a:buFontTx/>
              <a:buAutoNum type="arabicPeriod"/>
              <a:defRPr/>
            </a:pPr>
            <a:r>
              <a:rPr lang="en-US" sz="2000" b="1" dirty="0">
                <a:solidFill>
                  <a:schemeClr val="tx1"/>
                </a:solidFill>
              </a:rPr>
              <a:t>Pull gently</a:t>
            </a:r>
          </a:p>
          <a:p>
            <a:pPr marL="381000" indent="-381000" algn="l">
              <a:lnSpc>
                <a:spcPct val="90000"/>
              </a:lnSpc>
              <a:buFontTx/>
              <a:buAutoNum type="arabicPeriod"/>
              <a:defRPr/>
            </a:pPr>
            <a:r>
              <a:rPr lang="en-US" sz="2000" b="1" dirty="0">
                <a:solidFill>
                  <a:schemeClr val="tx1"/>
                </a:solidFill>
              </a:rPr>
              <a:t>Wash area with soap, water and antiseptic</a:t>
            </a:r>
          </a:p>
          <a:p>
            <a:pPr marL="381000" indent="-381000" algn="l">
              <a:lnSpc>
                <a:spcPct val="90000"/>
              </a:lnSpc>
              <a:defRPr/>
            </a:pPr>
            <a:endParaRPr lang="en-US" sz="2000" b="1" dirty="0">
              <a:solidFill>
                <a:schemeClr val="tx1"/>
              </a:solidFill>
            </a:endParaRPr>
          </a:p>
          <a:p>
            <a:pPr marL="381000" indent="-381000" algn="l">
              <a:lnSpc>
                <a:spcPct val="90000"/>
              </a:lnSpc>
              <a:buFont typeface="Wingdings" pitchFamily="2" charset="2"/>
              <a:buChar char="Ø"/>
              <a:defRPr/>
            </a:pPr>
            <a:r>
              <a:rPr lang="en-US" sz="2000" dirty="0">
                <a:solidFill>
                  <a:schemeClr val="tx1"/>
                </a:solidFill>
              </a:rPr>
              <a:t>Do</a:t>
            </a:r>
            <a:r>
              <a:rPr lang="en-US" sz="2000" u="sng" dirty="0">
                <a:solidFill>
                  <a:schemeClr val="tx1"/>
                </a:solidFill>
              </a:rPr>
              <a:t> not</a:t>
            </a:r>
            <a:r>
              <a:rPr lang="en-US" sz="2000" dirty="0">
                <a:solidFill>
                  <a:schemeClr val="tx1"/>
                </a:solidFill>
              </a:rPr>
              <a:t> use gasoline or match</a:t>
            </a:r>
          </a:p>
          <a:p>
            <a:pPr marL="381000" indent="-381000" algn="l">
              <a:lnSpc>
                <a:spcPct val="90000"/>
              </a:lnSpc>
              <a:buFont typeface="Wingdings" pitchFamily="2" charset="2"/>
              <a:buChar char="Ø"/>
              <a:defRPr/>
            </a:pPr>
            <a:r>
              <a:rPr lang="en-US" sz="2000" dirty="0">
                <a:solidFill>
                  <a:schemeClr val="tx1"/>
                </a:solidFill>
              </a:rPr>
              <a:t>Do </a:t>
            </a:r>
            <a:r>
              <a:rPr lang="en-US" sz="2000" u="sng" dirty="0">
                <a:solidFill>
                  <a:schemeClr val="tx1"/>
                </a:solidFill>
              </a:rPr>
              <a:t>not</a:t>
            </a:r>
            <a:r>
              <a:rPr lang="en-US" sz="2000" dirty="0">
                <a:solidFill>
                  <a:schemeClr val="tx1"/>
                </a:solidFill>
              </a:rPr>
              <a:t> use Vaseline</a:t>
            </a:r>
          </a:p>
          <a:p>
            <a:pPr marL="381000" indent="-381000" algn="l">
              <a:lnSpc>
                <a:spcPct val="90000"/>
              </a:lnSpc>
              <a:buFont typeface="Wingdings" pitchFamily="2" charset="2"/>
              <a:buChar char="Ø"/>
              <a:defRPr/>
            </a:pPr>
            <a:r>
              <a:rPr lang="en-US" sz="2000" u="sng" dirty="0">
                <a:solidFill>
                  <a:schemeClr val="tx1"/>
                </a:solidFill>
              </a:rPr>
              <a:t>Never</a:t>
            </a:r>
            <a:r>
              <a:rPr lang="en-US" sz="2000" dirty="0">
                <a:solidFill>
                  <a:schemeClr val="tx1"/>
                </a:solidFill>
              </a:rPr>
              <a:t> use products such as soap or finger nail polish to try and remove a tick - this will trigger injection of the salivary glands and disease causing microbes into the feeding source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1219200"/>
            <a:ext cx="3352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29640" y="3736975"/>
            <a:ext cx="3124200" cy="2362200"/>
          </a:xfrm>
          <a:prstGeom prst="rect">
            <a:avLst/>
          </a:prstGeom>
        </p:spPr>
      </p:pic>
    </p:spTree>
    <p:extLst>
      <p:ext uri="{BB962C8B-B14F-4D97-AF65-F5344CB8AC3E}">
        <p14:creationId xmlns:p14="http://schemas.microsoft.com/office/powerpoint/2010/main" val="33389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Why the Fuss about Ticks?</a:t>
            </a:r>
          </a:p>
        </p:txBody>
      </p:sp>
      <p:sp>
        <p:nvSpPr>
          <p:cNvPr id="4099" name="Subtitle 2"/>
          <p:cNvSpPr>
            <a:spLocks noGrp="1"/>
          </p:cNvSpPr>
          <p:nvPr>
            <p:ph type="subTitle" idx="1"/>
          </p:nvPr>
        </p:nvSpPr>
        <p:spPr>
          <a:xfrm>
            <a:off x="609600" y="1295400"/>
            <a:ext cx="7924800" cy="4800600"/>
          </a:xfrm>
        </p:spPr>
        <p:txBody>
          <a:bodyPr/>
          <a:lstStyle/>
          <a:p>
            <a:pPr algn="l">
              <a:lnSpc>
                <a:spcPct val="80000"/>
              </a:lnSpc>
            </a:pPr>
            <a:r>
              <a:rPr lang="en-US" sz="2000" dirty="0">
                <a:solidFill>
                  <a:schemeClr val="tx1"/>
                </a:solidFill>
                <a:ea typeface="Verdana" pitchFamily="34" charset="0"/>
                <a:cs typeface="Verdana" pitchFamily="34" charset="0"/>
              </a:rPr>
              <a:t>Tick populations are exploding – there’s no place in Pennsylvania without deer ticks!</a:t>
            </a:r>
          </a:p>
          <a:p>
            <a:pPr algn="l">
              <a:lnSpc>
                <a:spcPct val="80000"/>
              </a:lnSpc>
            </a:pPr>
            <a:endParaRPr lang="en-US" sz="2000" dirty="0">
              <a:solidFill>
                <a:schemeClr val="tx1"/>
              </a:solidFill>
              <a:ea typeface="Verdana" pitchFamily="34" charset="0"/>
              <a:cs typeface="Verdana" pitchFamily="34" charset="0"/>
            </a:endParaRPr>
          </a:p>
          <a:p>
            <a:pPr algn="l">
              <a:lnSpc>
                <a:spcPct val="80000"/>
              </a:lnSpc>
            </a:pPr>
            <a:r>
              <a:rPr lang="en-US" sz="2000" dirty="0">
                <a:solidFill>
                  <a:schemeClr val="tx1"/>
                </a:solidFill>
                <a:ea typeface="Verdana" pitchFamily="34" charset="0"/>
                <a:cs typeface="Verdana" pitchFamily="34" charset="0"/>
              </a:rPr>
              <a:t>Ticks are hard to kill</a:t>
            </a:r>
          </a:p>
          <a:p>
            <a:pPr lvl="1" algn="l">
              <a:lnSpc>
                <a:spcPct val="80000"/>
              </a:lnSpc>
            </a:pPr>
            <a:r>
              <a:rPr lang="en-US" sz="2000" i="1" dirty="0">
                <a:solidFill>
                  <a:schemeClr val="tx1"/>
                </a:solidFill>
                <a:latin typeface="Verdana" pitchFamily="34" charset="0"/>
                <a:ea typeface="Verdana" pitchFamily="34" charset="0"/>
                <a:cs typeface="Verdana" pitchFamily="34" charset="0"/>
              </a:rPr>
              <a:t>“...we’ve learned that washing clothes in warm water and detergent doesn't kill all these ticks”</a:t>
            </a:r>
          </a:p>
          <a:p>
            <a:pPr lvl="1" algn="l">
              <a:lnSpc>
                <a:spcPct val="80000"/>
              </a:lnSpc>
            </a:pPr>
            <a:r>
              <a:rPr lang="en-US" sz="2000" i="1" dirty="0">
                <a:solidFill>
                  <a:schemeClr val="tx1"/>
                </a:solidFill>
                <a:latin typeface="Verdana" pitchFamily="34" charset="0"/>
                <a:ea typeface="Verdana" pitchFamily="34" charset="0"/>
                <a:cs typeface="Verdana" pitchFamily="34" charset="0"/>
              </a:rPr>
              <a:t>“The only sure way to get rid of them is to dry clothes on high heat for a long cycle time”</a:t>
            </a:r>
          </a:p>
          <a:p>
            <a:pPr lvl="1" algn="l">
              <a:lnSpc>
                <a:spcPct val="80000"/>
              </a:lnSpc>
            </a:pPr>
            <a:r>
              <a:rPr lang="en-US" sz="2000" i="1" dirty="0">
                <a:solidFill>
                  <a:schemeClr val="tx1"/>
                </a:solidFill>
                <a:latin typeface="Verdana" pitchFamily="34" charset="0"/>
                <a:ea typeface="Verdana" pitchFamily="34" charset="0"/>
                <a:cs typeface="Verdana" pitchFamily="34" charset="0"/>
              </a:rPr>
              <a:t>“without snow cover, these adult ticks can be active in temperatures as low as 28 degrees F”</a:t>
            </a:r>
          </a:p>
          <a:p>
            <a:pPr lvl="3" algn="l">
              <a:lnSpc>
                <a:spcPct val="80000"/>
              </a:lnSpc>
            </a:pPr>
            <a:r>
              <a:rPr lang="en-US" dirty="0">
                <a:solidFill>
                  <a:schemeClr val="tx1"/>
                </a:solidFill>
                <a:latin typeface="Verdana" pitchFamily="34" charset="0"/>
                <a:ea typeface="Verdana" pitchFamily="34" charset="0"/>
                <a:cs typeface="Verdana" pitchFamily="34" charset="0"/>
              </a:rPr>
              <a:t>	Steven Jacobs  of Penn State </a:t>
            </a:r>
            <a:r>
              <a:rPr lang="en-US" dirty="0" err="1">
                <a:solidFill>
                  <a:schemeClr val="tx1"/>
                </a:solidFill>
                <a:latin typeface="Verdana" pitchFamily="34" charset="0"/>
                <a:ea typeface="Verdana" pitchFamily="34" charset="0"/>
                <a:cs typeface="Verdana" pitchFamily="34" charset="0"/>
              </a:rPr>
              <a:t>Dept</a:t>
            </a:r>
            <a:r>
              <a:rPr lang="en-US" dirty="0">
                <a:solidFill>
                  <a:schemeClr val="tx1"/>
                </a:solidFill>
                <a:latin typeface="Verdana" pitchFamily="34" charset="0"/>
                <a:ea typeface="Verdana" pitchFamily="34" charset="0"/>
                <a:cs typeface="Verdana" pitchFamily="34" charset="0"/>
              </a:rPr>
              <a:t> of Entomology, </a:t>
            </a:r>
          </a:p>
          <a:p>
            <a:pPr lvl="3" algn="l">
              <a:lnSpc>
                <a:spcPct val="80000"/>
              </a:lnSpc>
            </a:pPr>
            <a:r>
              <a:rPr lang="en-US" dirty="0">
                <a:solidFill>
                  <a:schemeClr val="tx1"/>
                </a:solidFill>
                <a:latin typeface="Verdana" pitchFamily="34" charset="0"/>
                <a:ea typeface="Verdana" pitchFamily="34" charset="0"/>
                <a:cs typeface="Verdana" pitchFamily="34" charset="0"/>
              </a:rPr>
              <a:t>	Penn State Ag. Sciences News 11/23/05</a:t>
            </a:r>
          </a:p>
          <a:p>
            <a:pPr algn="l">
              <a:lnSpc>
                <a:spcPct val="80000"/>
              </a:lnSpc>
            </a:pPr>
            <a:endParaRPr lang="en-US" sz="2000" dirty="0">
              <a:solidFill>
                <a:schemeClr val="tx1"/>
              </a:solidFill>
              <a:ea typeface="Verdana" pitchFamily="34" charset="0"/>
              <a:cs typeface="Verdana" pitchFamily="34" charset="0"/>
            </a:endParaRPr>
          </a:p>
          <a:p>
            <a:pPr algn="l">
              <a:lnSpc>
                <a:spcPct val="80000"/>
              </a:lnSpc>
            </a:pPr>
            <a:r>
              <a:rPr lang="en-US" sz="2000" dirty="0">
                <a:solidFill>
                  <a:schemeClr val="tx1"/>
                </a:solidFill>
                <a:ea typeface="Verdana" pitchFamily="34" charset="0"/>
                <a:cs typeface="Verdana" pitchFamily="34" charset="0"/>
              </a:rPr>
              <a:t>Ticks are becoming resistant to pesticides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711850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Tick-Borne Diseases</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rPr>
              <a:t>Ticks may carry other pathogens, rickettsia,</a:t>
            </a:r>
          </a:p>
          <a:p>
            <a:pPr algn="l"/>
            <a:r>
              <a:rPr lang="en-US" dirty="0">
                <a:solidFill>
                  <a:schemeClr val="tx1"/>
                </a:solidFill>
              </a:rPr>
              <a:t>bacteria, viruses and protozoa:</a:t>
            </a:r>
          </a:p>
          <a:p>
            <a:pPr algn="l"/>
            <a:endParaRPr lang="en-US" dirty="0">
              <a:solidFill>
                <a:schemeClr val="tx1"/>
              </a:solidFill>
            </a:endParaRPr>
          </a:p>
          <a:p>
            <a:pPr algn="l">
              <a:buFont typeface="Wingdings" pitchFamily="2" charset="2"/>
              <a:buChar char="q"/>
            </a:pPr>
            <a:r>
              <a:rPr lang="en-US" dirty="0" smtClean="0">
                <a:solidFill>
                  <a:schemeClr val="tx1"/>
                </a:solidFill>
              </a:rPr>
              <a:t> Rocky </a:t>
            </a:r>
            <a:r>
              <a:rPr lang="en-US" dirty="0">
                <a:solidFill>
                  <a:schemeClr val="tx1"/>
                </a:solidFill>
              </a:rPr>
              <a:t>Mountain spotted fever</a:t>
            </a:r>
          </a:p>
          <a:p>
            <a:pPr algn="l">
              <a:buFont typeface="Wingdings" pitchFamily="2" charset="2"/>
              <a:buChar char="q"/>
            </a:pPr>
            <a:r>
              <a:rPr lang="en-US" dirty="0" smtClean="0">
                <a:solidFill>
                  <a:schemeClr val="tx1"/>
                </a:solidFill>
              </a:rPr>
              <a:t> Tularemia</a:t>
            </a:r>
            <a:endParaRPr lang="en-US" dirty="0">
              <a:solidFill>
                <a:schemeClr val="tx1"/>
              </a:solidFill>
            </a:endParaRPr>
          </a:p>
          <a:p>
            <a:pPr algn="l">
              <a:buFont typeface="Wingdings" pitchFamily="2" charset="2"/>
              <a:buChar char="q"/>
            </a:pPr>
            <a:r>
              <a:rPr lang="en-US" dirty="0" smtClean="0">
                <a:solidFill>
                  <a:schemeClr val="tx1"/>
                </a:solidFill>
              </a:rPr>
              <a:t> Colorado </a:t>
            </a:r>
            <a:r>
              <a:rPr lang="en-US" dirty="0">
                <a:solidFill>
                  <a:schemeClr val="tx1"/>
                </a:solidFill>
              </a:rPr>
              <a:t>tick fever</a:t>
            </a:r>
          </a:p>
          <a:p>
            <a:pPr algn="l">
              <a:buFont typeface="Wingdings" pitchFamily="2" charset="2"/>
              <a:buChar char="q"/>
            </a:pPr>
            <a:r>
              <a:rPr lang="en-US" dirty="0" smtClean="0">
                <a:solidFill>
                  <a:schemeClr val="tx1"/>
                </a:solidFill>
              </a:rPr>
              <a:t> Crimean-Congo </a:t>
            </a:r>
            <a:r>
              <a:rPr lang="en-US" dirty="0">
                <a:solidFill>
                  <a:schemeClr val="tx1"/>
                </a:solidFill>
              </a:rPr>
              <a:t>hemorrhagic fever</a:t>
            </a:r>
          </a:p>
          <a:p>
            <a:pPr algn="l">
              <a:buFont typeface="Wingdings" pitchFamily="2" charset="2"/>
              <a:buChar char="q"/>
            </a:pPr>
            <a:r>
              <a:rPr lang="en-US" dirty="0" smtClean="0">
                <a:solidFill>
                  <a:schemeClr val="tx1"/>
                </a:solidFill>
              </a:rPr>
              <a:t> Lyme </a:t>
            </a:r>
            <a:r>
              <a:rPr lang="en-US" dirty="0">
                <a:solidFill>
                  <a:schemeClr val="tx1"/>
                </a:solidFill>
              </a:rPr>
              <a:t>disease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410586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 &amp; Recognition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
        <p:nvSpPr>
          <p:cNvPr id="6" name="Text Box 4"/>
          <p:cNvSpPr txBox="1">
            <a:spLocks noChangeArrowheads="1"/>
          </p:cNvSpPr>
          <p:nvPr/>
        </p:nvSpPr>
        <p:spPr bwMode="auto">
          <a:xfrm>
            <a:off x="381000" y="1828800"/>
            <a:ext cx="1219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000000"/>
                </a:solidFill>
              </a:rPr>
              <a:t>Classic Bull’s Eye</a:t>
            </a:r>
          </a:p>
        </p:txBody>
      </p:sp>
      <p:pic>
        <p:nvPicPr>
          <p:cNvPr id="7" name="Picture 5" descr="em chest 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2913063"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4724400" y="1905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rgbClr val="000000"/>
                </a:solidFill>
              </a:rPr>
              <a:t>Large rash on chest</a:t>
            </a:r>
          </a:p>
        </p:txBody>
      </p:sp>
      <p:pic>
        <p:nvPicPr>
          <p:cNvPr id="9" name="Picture 7" descr="Large arm r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052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1524000" y="56388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rgbClr val="000000"/>
                </a:solidFill>
              </a:rPr>
              <a:t>Large rash on Arm</a:t>
            </a:r>
          </a:p>
        </p:txBody>
      </p:sp>
      <p:pic>
        <p:nvPicPr>
          <p:cNvPr id="17" name="Picture 3" descr="classic bull's ey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00200"/>
            <a:ext cx="2819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25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a:t>
            </a:r>
          </a:p>
        </p:txBody>
      </p:sp>
      <p:sp>
        <p:nvSpPr>
          <p:cNvPr id="4099" name="Subtitle 2"/>
          <p:cNvSpPr>
            <a:spLocks noGrp="1"/>
          </p:cNvSpPr>
          <p:nvPr>
            <p:ph type="subTitle" idx="1"/>
          </p:nvPr>
        </p:nvSpPr>
        <p:spPr>
          <a:xfrm>
            <a:off x="609600" y="1676400"/>
            <a:ext cx="3886200" cy="4114800"/>
          </a:xfrm>
        </p:spPr>
        <p:txBody>
          <a:bodyPr/>
          <a:lstStyle/>
          <a:p>
            <a:pPr marL="342900" indent="-342900" algn="l">
              <a:lnSpc>
                <a:spcPct val="90000"/>
              </a:lnSpc>
              <a:buFont typeface="Arial" pitchFamily="34" charset="0"/>
              <a:buChar char="•"/>
            </a:pPr>
            <a:r>
              <a:rPr lang="en-US" dirty="0">
                <a:solidFill>
                  <a:schemeClr val="tx1"/>
                </a:solidFill>
              </a:rPr>
              <a:t>Typical “bulls eye” rash</a:t>
            </a:r>
          </a:p>
          <a:p>
            <a:pPr marL="342900" indent="-342900" algn="l">
              <a:lnSpc>
                <a:spcPct val="90000"/>
              </a:lnSpc>
              <a:buFont typeface="Arial" pitchFamily="34" charset="0"/>
              <a:buChar char="•"/>
            </a:pPr>
            <a:r>
              <a:rPr lang="en-US" dirty="0">
                <a:solidFill>
                  <a:schemeClr val="tx1"/>
                </a:solidFill>
              </a:rPr>
              <a:t>Several concentric circles </a:t>
            </a:r>
          </a:p>
          <a:p>
            <a:pPr marL="342900" indent="-342900" algn="l">
              <a:lnSpc>
                <a:spcPct val="90000"/>
              </a:lnSpc>
              <a:buFont typeface="Arial" pitchFamily="34" charset="0"/>
              <a:buChar char="•"/>
            </a:pPr>
            <a:r>
              <a:rPr lang="en-US" dirty="0">
                <a:solidFill>
                  <a:schemeClr val="tx1"/>
                </a:solidFill>
              </a:rPr>
              <a:t>Expands over time</a:t>
            </a:r>
          </a:p>
          <a:p>
            <a:pPr marL="342900" indent="-342900" algn="l">
              <a:lnSpc>
                <a:spcPct val="90000"/>
              </a:lnSpc>
              <a:buFont typeface="Arial" pitchFamily="34" charset="0"/>
              <a:buChar char="•"/>
            </a:pPr>
            <a:r>
              <a:rPr lang="en-US" dirty="0">
                <a:solidFill>
                  <a:schemeClr val="tx1"/>
                </a:solidFill>
              </a:rPr>
              <a:t>Raised or flat</a:t>
            </a:r>
          </a:p>
          <a:p>
            <a:pPr marL="342900" indent="-342900" algn="l">
              <a:lnSpc>
                <a:spcPct val="90000"/>
              </a:lnSpc>
              <a:buFont typeface="Arial" pitchFamily="34" charset="0"/>
              <a:buChar char="•"/>
            </a:pPr>
            <a:r>
              <a:rPr lang="en-US" dirty="0">
                <a:solidFill>
                  <a:schemeClr val="tx1"/>
                </a:solidFill>
              </a:rPr>
              <a:t>May be warm</a:t>
            </a:r>
          </a:p>
          <a:p>
            <a:pPr marL="342900" indent="-342900" algn="l">
              <a:lnSpc>
                <a:spcPct val="90000"/>
              </a:lnSpc>
              <a:buFont typeface="Arial" pitchFamily="34" charset="0"/>
              <a:buChar char="•"/>
            </a:pPr>
            <a:r>
              <a:rPr lang="en-US" dirty="0">
                <a:solidFill>
                  <a:schemeClr val="tx1"/>
                </a:solidFill>
              </a:rPr>
              <a:t>Can be painful, painless or itchy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5" descr="C:\Documents and Settings\stlane\My Documents\My Pictures\ticks\target b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2057400"/>
            <a:ext cx="4286250" cy="2886075"/>
          </a:xfrm>
          <a:prstGeom prst="rect">
            <a:avLst/>
          </a:prstGeom>
          <a:noFill/>
        </p:spPr>
      </p:pic>
    </p:spTree>
    <p:extLst>
      <p:ext uri="{BB962C8B-B14F-4D97-AF65-F5344CB8AC3E}">
        <p14:creationId xmlns:p14="http://schemas.microsoft.com/office/powerpoint/2010/main" val="4009576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Bacteria</a:t>
            </a:r>
          </a:p>
        </p:txBody>
      </p:sp>
      <p:sp>
        <p:nvSpPr>
          <p:cNvPr id="4099" name="Subtitle 2"/>
          <p:cNvSpPr>
            <a:spLocks noGrp="1"/>
          </p:cNvSpPr>
          <p:nvPr>
            <p:ph type="subTitle" idx="1"/>
          </p:nvPr>
        </p:nvSpPr>
        <p:spPr>
          <a:xfrm>
            <a:off x="609600" y="1295400"/>
            <a:ext cx="4191000" cy="4876800"/>
          </a:xfrm>
        </p:spPr>
        <p:txBody>
          <a:bodyPr/>
          <a:lstStyle/>
          <a:p>
            <a:pPr algn="l"/>
            <a:r>
              <a:rPr lang="en-US" dirty="0">
                <a:solidFill>
                  <a:schemeClr val="tx1"/>
                </a:solidFill>
              </a:rPr>
              <a:t>Symptoms:</a:t>
            </a:r>
          </a:p>
          <a:p>
            <a:pPr algn="l">
              <a:buFont typeface="Wingdings" pitchFamily="2" charset="2"/>
              <a:buChar char="ü"/>
            </a:pPr>
            <a:r>
              <a:rPr lang="en-US" dirty="0">
                <a:solidFill>
                  <a:schemeClr val="tx1"/>
                </a:solidFill>
              </a:rPr>
              <a:t>Fever</a:t>
            </a:r>
          </a:p>
          <a:p>
            <a:pPr algn="l">
              <a:buFont typeface="Wingdings" pitchFamily="2" charset="2"/>
              <a:buChar char="ü"/>
            </a:pPr>
            <a:r>
              <a:rPr lang="en-US" dirty="0">
                <a:solidFill>
                  <a:schemeClr val="tx1"/>
                </a:solidFill>
              </a:rPr>
              <a:t>Chills</a:t>
            </a:r>
          </a:p>
          <a:p>
            <a:pPr algn="l">
              <a:buFont typeface="Wingdings" pitchFamily="2" charset="2"/>
              <a:buChar char="ü"/>
            </a:pPr>
            <a:r>
              <a:rPr lang="en-US" dirty="0">
                <a:solidFill>
                  <a:schemeClr val="tx1"/>
                </a:solidFill>
              </a:rPr>
              <a:t>Headache</a:t>
            </a:r>
          </a:p>
          <a:p>
            <a:pPr algn="l">
              <a:buFont typeface="Wingdings" pitchFamily="2" charset="2"/>
              <a:buChar char="ü"/>
            </a:pPr>
            <a:r>
              <a:rPr lang="en-US" dirty="0">
                <a:solidFill>
                  <a:schemeClr val="tx1"/>
                </a:solidFill>
              </a:rPr>
              <a:t>Muscle pain</a:t>
            </a:r>
          </a:p>
          <a:p>
            <a:pPr algn="l">
              <a:buFont typeface="Wingdings" pitchFamily="2" charset="2"/>
              <a:buChar char="ü"/>
            </a:pPr>
            <a:r>
              <a:rPr lang="en-US" dirty="0">
                <a:solidFill>
                  <a:schemeClr val="tx1"/>
                </a:solidFill>
              </a:rPr>
              <a:t>Joint pain</a:t>
            </a:r>
          </a:p>
          <a:p>
            <a:pPr algn="l">
              <a:buFont typeface="Wingdings" pitchFamily="2" charset="2"/>
              <a:buChar char="ü"/>
            </a:pPr>
            <a:r>
              <a:rPr lang="en-US" dirty="0">
                <a:solidFill>
                  <a:schemeClr val="tx1"/>
                </a:solidFill>
              </a:rPr>
              <a:t>Fatigue</a:t>
            </a:r>
          </a:p>
          <a:p>
            <a:pPr algn="l"/>
            <a:endParaRPr lang="en-US" dirty="0">
              <a:solidFill>
                <a:schemeClr val="tx1"/>
              </a:solidFill>
            </a:endParaRPr>
          </a:p>
          <a:p>
            <a:pPr algn="l"/>
            <a:r>
              <a:rPr lang="en-US" dirty="0">
                <a:solidFill>
                  <a:schemeClr val="tx1"/>
                </a:solidFill>
              </a:rPr>
              <a:t>Bacteria</a:t>
            </a:r>
          </a:p>
          <a:p>
            <a:pPr algn="l"/>
            <a:r>
              <a:rPr lang="en-US" dirty="0">
                <a:solidFill>
                  <a:schemeClr val="tx1"/>
                </a:solidFill>
              </a:rPr>
              <a:t>(</a:t>
            </a:r>
            <a:r>
              <a:rPr lang="en-US" dirty="0" err="1">
                <a:solidFill>
                  <a:schemeClr val="tx1"/>
                </a:solidFill>
              </a:rPr>
              <a:t>Borrelia</a:t>
            </a:r>
            <a:r>
              <a:rPr lang="en-US" dirty="0">
                <a:solidFill>
                  <a:schemeClr val="tx1"/>
                </a:solidFill>
              </a:rPr>
              <a:t> </a:t>
            </a:r>
            <a:r>
              <a:rPr lang="en-US" dirty="0" err="1">
                <a:solidFill>
                  <a:schemeClr val="tx1"/>
                </a:solidFill>
              </a:rPr>
              <a:t>burgdorferi</a:t>
            </a:r>
            <a:r>
              <a:rPr 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6" descr="C:\Documents and Settings\stlane\My Documents\My Pictures\ticks pix\borrelia burgdorf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05200"/>
            <a:ext cx="284321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209800" y="5059680"/>
            <a:ext cx="2971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06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Disease: Clinical Features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clinical 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9977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01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a:t>
            </a:r>
          </a:p>
        </p:txBody>
      </p:sp>
      <p:sp>
        <p:nvSpPr>
          <p:cNvPr id="4099" name="Subtitle 2"/>
          <p:cNvSpPr>
            <a:spLocks noGrp="1"/>
          </p:cNvSpPr>
          <p:nvPr>
            <p:ph type="subTitle" idx="1"/>
          </p:nvPr>
        </p:nvSpPr>
        <p:spPr>
          <a:xfrm>
            <a:off x="609600" y="5257800"/>
            <a:ext cx="7924800" cy="738188"/>
          </a:xfrm>
        </p:spPr>
        <p:txBody>
          <a:bodyPr/>
          <a:lstStyle/>
          <a:p>
            <a:pPr algn="l" eaLnBrk="1" hangingPunct="1"/>
            <a:r>
              <a:rPr lang="en-US" dirty="0" smtClean="0">
                <a:solidFill>
                  <a:schemeClr val="tx1"/>
                </a:solidFill>
              </a:rPr>
              <a:t>Large rash with gradual change of color intensity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EMPATMAS"/>
          <p:cNvPicPr>
            <a:picLocks noChangeAspect="1" noChangeArrowheads="1"/>
          </p:cNvPicPr>
          <p:nvPr/>
        </p:nvPicPr>
        <p:blipFill>
          <a:blip r:embed="rId3">
            <a:extLst>
              <a:ext uri="{28A0092B-C50C-407E-A947-70E740481C1C}">
                <a14:useLocalDpi xmlns:a14="http://schemas.microsoft.com/office/drawing/2010/main" val="0"/>
              </a:ext>
            </a:extLst>
          </a:blip>
          <a:srcRect l="3896"/>
          <a:stretch>
            <a:fillRect/>
          </a:stretch>
        </p:blipFill>
        <p:spPr>
          <a:xfrm>
            <a:off x="1828800" y="1295400"/>
            <a:ext cx="5638800" cy="3605212"/>
          </a:xfrm>
          <a:prstGeom prst="rect">
            <a:avLst/>
          </a:prstGeom>
        </p:spPr>
      </p:pic>
    </p:spTree>
    <p:extLst>
      <p:ext uri="{BB962C8B-B14F-4D97-AF65-F5344CB8AC3E}">
        <p14:creationId xmlns:p14="http://schemas.microsoft.com/office/powerpoint/2010/main" val="4218788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a:t>
            </a:r>
          </a:p>
        </p:txBody>
      </p:sp>
      <p:sp>
        <p:nvSpPr>
          <p:cNvPr id="4099" name="Subtitle 2"/>
          <p:cNvSpPr>
            <a:spLocks noGrp="1"/>
          </p:cNvSpPr>
          <p:nvPr>
            <p:ph type="subTitle" idx="1"/>
          </p:nvPr>
        </p:nvSpPr>
        <p:spPr>
          <a:xfrm>
            <a:off x="685800" y="4876800"/>
            <a:ext cx="7848600" cy="609600"/>
          </a:xfrm>
        </p:spPr>
        <p:txBody>
          <a:bodyPr/>
          <a:lstStyle/>
          <a:p>
            <a:pPr eaLnBrk="1" hangingPunct="1"/>
            <a:r>
              <a:rPr lang="en-US" dirty="0" smtClean="0">
                <a:solidFill>
                  <a:schemeClr val="tx1"/>
                </a:solidFill>
              </a:rPr>
              <a:t>Rashes are not always circular.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90600" y="1600200"/>
            <a:ext cx="3657600" cy="2619375"/>
          </a:xfrm>
          <a:prstGeom prst="rect">
            <a:avLst/>
          </a:prstGeom>
        </p:spPr>
      </p:pic>
      <p:pic>
        <p:nvPicPr>
          <p:cNvPr id="7" name="Picture 5" descr="EM_S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0"/>
            <a:ext cx="39624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72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Rashes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3400" y="1524000"/>
            <a:ext cx="3962400" cy="2895600"/>
          </a:xfrm>
          <a:prstGeom prst="rect">
            <a:avLst/>
          </a:prstGeom>
          <a:noFill/>
        </p:spPr>
      </p:pic>
      <p:pic>
        <p:nvPicPr>
          <p:cNvPr id="7" name="Picture 3" descr="multiple rashes 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520" y="2971800"/>
            <a:ext cx="40386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01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Multiple Rashes</a:t>
            </a:r>
          </a:p>
        </p:txBody>
      </p:sp>
      <p:sp>
        <p:nvSpPr>
          <p:cNvPr id="4099" name="Subtitle 2"/>
          <p:cNvSpPr>
            <a:spLocks noGrp="1"/>
          </p:cNvSpPr>
          <p:nvPr>
            <p:ph type="subTitle" idx="1"/>
          </p:nvPr>
        </p:nvSpPr>
        <p:spPr>
          <a:xfrm>
            <a:off x="685800" y="2133600"/>
            <a:ext cx="4191000" cy="2971800"/>
          </a:xfrm>
        </p:spPr>
        <p:txBody>
          <a:bodyPr/>
          <a:lstStyle/>
          <a:p>
            <a:pPr marL="342900" indent="-342900" algn="l">
              <a:buFont typeface="Arial" pitchFamily="34" charset="0"/>
              <a:buChar char="•"/>
            </a:pPr>
            <a:r>
              <a:rPr lang="en-US" dirty="0">
                <a:solidFill>
                  <a:schemeClr val="tx1"/>
                </a:solidFill>
              </a:rPr>
              <a:t>Reaction as bacteria move through body</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Not caused by multiple tick bites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IMG0013"/>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5927" b="9143"/>
          <a:stretch>
            <a:fillRect/>
          </a:stretch>
        </p:blipFill>
        <p:spPr bwMode="auto">
          <a:xfrm>
            <a:off x="4953000" y="1173480"/>
            <a:ext cx="365125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915725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Multiple Rashes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slide1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3000" t="2000" r="3000" b="2000"/>
          <a:stretch>
            <a:fillRect/>
          </a:stretch>
        </p:blipFill>
        <p:spPr bwMode="auto">
          <a:xfrm>
            <a:off x="2880360" y="1219200"/>
            <a:ext cx="335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94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Disease</a:t>
            </a:r>
          </a:p>
        </p:txBody>
      </p:sp>
      <p:sp>
        <p:nvSpPr>
          <p:cNvPr id="4099" name="Subtitle 2"/>
          <p:cNvSpPr>
            <a:spLocks noGrp="1"/>
          </p:cNvSpPr>
          <p:nvPr>
            <p:ph type="subTitle" idx="1"/>
          </p:nvPr>
        </p:nvSpPr>
        <p:spPr>
          <a:xfrm>
            <a:off x="609600" y="1295400"/>
            <a:ext cx="7924800" cy="4800600"/>
          </a:xfrm>
        </p:spPr>
        <p:txBody>
          <a:bodyPr/>
          <a:lstStyle/>
          <a:p>
            <a:pPr algn="l"/>
            <a:r>
              <a:rPr lang="en-US" sz="2000" dirty="0">
                <a:solidFill>
                  <a:schemeClr val="tx1"/>
                </a:solidFill>
              </a:rPr>
              <a:t>1908: recognized in Sweden</a:t>
            </a:r>
          </a:p>
          <a:p>
            <a:pPr algn="l"/>
            <a:r>
              <a:rPr lang="en-US" sz="2000" dirty="0">
                <a:solidFill>
                  <a:schemeClr val="tx1"/>
                </a:solidFill>
              </a:rPr>
              <a:t>1975: first identified in Lyme Connecticut</a:t>
            </a:r>
          </a:p>
          <a:p>
            <a:pPr algn="l"/>
            <a:endParaRPr lang="en-US" sz="2000" dirty="0">
              <a:solidFill>
                <a:schemeClr val="tx1"/>
              </a:solidFill>
            </a:endParaRPr>
          </a:p>
          <a:p>
            <a:pPr algn="l"/>
            <a:r>
              <a:rPr lang="en-US" sz="2000" dirty="0">
                <a:solidFill>
                  <a:schemeClr val="tx1"/>
                </a:solidFill>
              </a:rPr>
              <a:t>Ticks:</a:t>
            </a:r>
          </a:p>
          <a:p>
            <a:pPr algn="l"/>
            <a:r>
              <a:rPr lang="en-US" sz="2000" dirty="0">
                <a:solidFill>
                  <a:schemeClr val="tx1"/>
                </a:solidFill>
              </a:rPr>
              <a:t>Arachnids (class of Arthropods) </a:t>
            </a:r>
            <a:endParaRPr lang="en-US" sz="2000" dirty="0" smtClean="0">
              <a:solidFill>
                <a:schemeClr val="tx1"/>
              </a:solidFill>
            </a:endParaRPr>
          </a:p>
          <a:p>
            <a:pPr algn="l"/>
            <a:r>
              <a:rPr lang="en-US" sz="2000" dirty="0" smtClean="0">
                <a:solidFill>
                  <a:schemeClr val="tx1"/>
                </a:solidFill>
              </a:rPr>
              <a:t>which </a:t>
            </a:r>
            <a:r>
              <a:rPr lang="en-US" sz="2000" dirty="0">
                <a:solidFill>
                  <a:schemeClr val="tx1"/>
                </a:solidFill>
              </a:rPr>
              <a:t>includes mites, spiders </a:t>
            </a:r>
            <a:endParaRPr lang="en-US" sz="2000" dirty="0" smtClean="0">
              <a:solidFill>
                <a:schemeClr val="tx1"/>
              </a:solidFill>
            </a:endParaRPr>
          </a:p>
          <a:p>
            <a:pPr algn="l"/>
            <a:r>
              <a:rPr lang="en-US" sz="2000" dirty="0" smtClean="0">
                <a:solidFill>
                  <a:schemeClr val="tx1"/>
                </a:solidFill>
              </a:rPr>
              <a:t>and </a:t>
            </a:r>
            <a:r>
              <a:rPr lang="en-US" sz="2000" dirty="0">
                <a:solidFill>
                  <a:schemeClr val="tx1"/>
                </a:solidFill>
              </a:rPr>
              <a:t>scorpions</a:t>
            </a:r>
          </a:p>
          <a:p>
            <a:pPr algn="l"/>
            <a:r>
              <a:rPr lang="en-US" sz="2000" dirty="0">
                <a:solidFill>
                  <a:schemeClr val="tx1"/>
                </a:solidFill>
              </a:rPr>
              <a:t>Two (2) groups</a:t>
            </a:r>
          </a:p>
          <a:p>
            <a:pPr algn="l"/>
            <a:r>
              <a:rPr lang="en-US" sz="2000" dirty="0">
                <a:solidFill>
                  <a:schemeClr val="tx1"/>
                </a:solidFill>
              </a:rPr>
              <a:t>	Hard bodied and</a:t>
            </a:r>
          </a:p>
          <a:p>
            <a:pPr algn="l"/>
            <a:r>
              <a:rPr lang="en-US" sz="2000" dirty="0">
                <a:solidFill>
                  <a:schemeClr val="tx1"/>
                </a:solidFill>
              </a:rPr>
              <a:t>	Soft bodied</a:t>
            </a:r>
          </a:p>
          <a:p>
            <a:pPr algn="l"/>
            <a:r>
              <a:rPr lang="en-US" sz="2000" dirty="0">
                <a:solidFill>
                  <a:schemeClr val="tx1"/>
                </a:solidFill>
              </a:rPr>
              <a:t>Both capable of transmitting </a:t>
            </a:r>
            <a:endParaRPr lang="en-US" sz="2000" dirty="0" smtClean="0">
              <a:solidFill>
                <a:schemeClr val="tx1"/>
              </a:solidFill>
            </a:endParaRPr>
          </a:p>
          <a:p>
            <a:pPr algn="l"/>
            <a:r>
              <a:rPr lang="en-US" sz="2000" dirty="0" smtClean="0">
                <a:solidFill>
                  <a:schemeClr val="tx1"/>
                </a:solidFill>
              </a:rPr>
              <a:t>disease</a:t>
            </a:r>
            <a:endParaRPr lang="en-US" sz="20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C:\Documents and Settings\stlane\My Documents\My Pictures\ticks\hard and soft body ticks.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3" r="3069" b="5582"/>
          <a:stretch/>
        </p:blipFill>
        <p:spPr>
          <a:xfrm>
            <a:off x="4931229" y="2438400"/>
            <a:ext cx="3973286" cy="2819400"/>
          </a:xfrm>
          <a:prstGeom prst="rect">
            <a:avLst/>
          </a:prstGeom>
          <a:noFill/>
        </p:spPr>
      </p:pic>
    </p:spTree>
    <p:extLst>
      <p:ext uri="{BB962C8B-B14F-4D97-AF65-F5344CB8AC3E}">
        <p14:creationId xmlns:p14="http://schemas.microsoft.com/office/powerpoint/2010/main" val="1337934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Lone Star Larval Bites</a:t>
            </a:r>
          </a:p>
        </p:txBody>
      </p:sp>
      <p:sp>
        <p:nvSpPr>
          <p:cNvPr id="4099" name="Subtitle 2"/>
          <p:cNvSpPr>
            <a:spLocks noGrp="1"/>
          </p:cNvSpPr>
          <p:nvPr>
            <p:ph type="subTitle" idx="1"/>
          </p:nvPr>
        </p:nvSpPr>
        <p:spPr>
          <a:xfrm>
            <a:off x="4572000" y="1295400"/>
            <a:ext cx="3962400" cy="4724400"/>
          </a:xfrm>
        </p:spPr>
        <p:txBody>
          <a:bodyPr/>
          <a:lstStyle/>
          <a:p>
            <a:pPr algn="l"/>
            <a:r>
              <a:rPr lang="en-US" dirty="0">
                <a:solidFill>
                  <a:schemeClr val="tx1"/>
                </a:solidFill>
              </a:rPr>
              <a:t>Bites from multiple larval Lone Star ticks acquired at Aberdeen Proving Grounds</a:t>
            </a:r>
          </a:p>
          <a:p>
            <a:pPr algn="l"/>
            <a:r>
              <a:rPr lang="en-US" dirty="0">
                <a:solidFill>
                  <a:schemeClr val="tx1"/>
                </a:solidFill>
              </a:rPr>
              <a:t>	</a:t>
            </a:r>
          </a:p>
          <a:p>
            <a:pPr algn="l"/>
            <a:r>
              <a:rPr lang="en-US" dirty="0">
                <a:solidFill>
                  <a:schemeClr val="tx1"/>
                </a:solidFill>
              </a:rPr>
              <a:t>	</a:t>
            </a:r>
          </a:p>
          <a:p>
            <a:pPr algn="l"/>
            <a:endParaRPr lang="en-US" dirty="0">
              <a:solidFill>
                <a:schemeClr val="tx1"/>
              </a:solidFill>
            </a:endParaRPr>
          </a:p>
          <a:p>
            <a:pPr algn="l"/>
            <a:r>
              <a:rPr lang="en-US" sz="2000" dirty="0" smtClean="0">
                <a:solidFill>
                  <a:schemeClr val="tx1"/>
                </a:solidFill>
              </a:rPr>
              <a:t>courtesy </a:t>
            </a:r>
            <a:r>
              <a:rPr lang="en-US" sz="2000" dirty="0">
                <a:solidFill>
                  <a:schemeClr val="tx1"/>
                </a:solidFill>
              </a:rPr>
              <a:t>of </a:t>
            </a:r>
          </a:p>
          <a:p>
            <a:pPr algn="l"/>
            <a:r>
              <a:rPr lang="en-US" sz="2000" dirty="0" smtClean="0">
                <a:solidFill>
                  <a:schemeClr val="tx1"/>
                </a:solidFill>
              </a:rPr>
              <a:t>Sandra </a:t>
            </a:r>
            <a:r>
              <a:rPr lang="en-US" sz="2000" dirty="0">
                <a:solidFill>
                  <a:schemeClr val="tx1"/>
                </a:solidFill>
              </a:rPr>
              <a:t>Evans, US Army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descr="Ankle Rash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1143000"/>
            <a:ext cx="34702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389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Co-Infection </a:t>
            </a:r>
            <a:r>
              <a:rPr lang="en-US" sz="2400" dirty="0" err="1" smtClean="0">
                <a:solidFill>
                  <a:schemeClr val="bg1"/>
                </a:solidFill>
                <a:latin typeface="Verdana" pitchFamily="34" charset="0"/>
              </a:rPr>
              <a:t>Bartonella</a:t>
            </a:r>
            <a:r>
              <a:rPr lang="en-US" sz="2400" dirty="0" smtClean="0">
                <a:solidFill>
                  <a:schemeClr val="bg1"/>
                </a:solidFill>
                <a:latin typeface="Verdana" pitchFamily="34" charset="0"/>
              </a:rPr>
              <a:t> Rashes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abdominal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5181600" y="1562100"/>
            <a:ext cx="3352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folHlink"/>
              </a:buClr>
              <a:buSzPct val="90000"/>
              <a:buFont typeface="Wingdings" pitchFamily="2" charset="2"/>
              <a:buNone/>
            </a:pPr>
            <a:r>
              <a:rPr lang="en-US" sz="2400" dirty="0">
                <a:solidFill>
                  <a:srgbClr val="000000"/>
                </a:solidFill>
              </a:rPr>
              <a:t>Linear rashes – </a:t>
            </a:r>
          </a:p>
          <a:p>
            <a:pPr eaLnBrk="1" hangingPunct="1">
              <a:spcBef>
                <a:spcPct val="20000"/>
              </a:spcBef>
              <a:buClr>
                <a:schemeClr val="folHlink"/>
              </a:buClr>
              <a:buSzPct val="90000"/>
              <a:buFont typeface="Wingdings" pitchFamily="2" charset="2"/>
              <a:buNone/>
            </a:pPr>
            <a:r>
              <a:rPr lang="en-US" sz="2400" dirty="0"/>
              <a:t>look like stretch marks clinically associated with gastritis</a:t>
            </a:r>
          </a:p>
        </p:txBody>
      </p:sp>
      <p:sp>
        <p:nvSpPr>
          <p:cNvPr id="2" name="TextBox 1"/>
          <p:cNvSpPr txBox="1"/>
          <p:nvPr/>
        </p:nvSpPr>
        <p:spPr>
          <a:xfrm>
            <a:off x="609600" y="5029200"/>
            <a:ext cx="8077200" cy="707886"/>
          </a:xfrm>
          <a:prstGeom prst="rect">
            <a:avLst/>
          </a:prstGeom>
          <a:noFill/>
        </p:spPr>
        <p:txBody>
          <a:bodyPr wrap="square" rtlCol="0">
            <a:spAutoFit/>
          </a:bodyPr>
          <a:lstStyle/>
          <a:p>
            <a:r>
              <a:rPr lang="en-US" sz="2000" dirty="0" smtClean="0">
                <a:latin typeface="Verdana" pitchFamily="34" charset="0"/>
                <a:ea typeface="Verdana" pitchFamily="34" charset="0"/>
                <a:cs typeface="Verdana" pitchFamily="34" charset="0"/>
              </a:rPr>
              <a:t>Photos taken by Dr. Martin Fried, with thanks to the Lyme Disease Association</a:t>
            </a: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8939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Joint Swelling</a:t>
            </a:r>
          </a:p>
        </p:txBody>
      </p:sp>
      <p:sp>
        <p:nvSpPr>
          <p:cNvPr id="4099" name="Subtitle 2"/>
          <p:cNvSpPr>
            <a:spLocks noGrp="1"/>
          </p:cNvSpPr>
          <p:nvPr>
            <p:ph type="subTitle" idx="1"/>
          </p:nvPr>
        </p:nvSpPr>
        <p:spPr>
          <a:xfrm>
            <a:off x="609600" y="1981200"/>
            <a:ext cx="4038600" cy="3657600"/>
          </a:xfrm>
        </p:spPr>
        <p:txBody>
          <a:bodyPr/>
          <a:lstStyle/>
          <a:p>
            <a:pPr marL="342900" indent="-342900" algn="l">
              <a:buFont typeface="Arial" pitchFamily="34" charset="0"/>
              <a:buChar char="•"/>
            </a:pPr>
            <a:r>
              <a:rPr lang="en-US" dirty="0">
                <a:solidFill>
                  <a:schemeClr val="tx1"/>
                </a:solidFill>
              </a:rPr>
              <a:t>Joint swelling and pain may occur weeks to months after onset of illness if left untreated</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Joint swelling of the knee(s) is a common symptom</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IMG0020"/>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785360" y="1143000"/>
            <a:ext cx="3279775"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826302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Misconception</a:t>
            </a:r>
          </a:p>
        </p:txBody>
      </p:sp>
      <p:sp>
        <p:nvSpPr>
          <p:cNvPr id="4099" name="Subtitle 2"/>
          <p:cNvSpPr>
            <a:spLocks noGrp="1"/>
          </p:cNvSpPr>
          <p:nvPr>
            <p:ph type="subTitle" idx="1"/>
          </p:nvPr>
        </p:nvSpPr>
        <p:spPr>
          <a:xfrm>
            <a:off x="609600" y="1295400"/>
            <a:ext cx="7924800" cy="4800600"/>
          </a:xfrm>
        </p:spPr>
        <p:txBody>
          <a:bodyPr/>
          <a:lstStyle/>
          <a:p>
            <a:pPr algn="l"/>
            <a:r>
              <a:rPr lang="en-US" i="1" dirty="0">
                <a:solidFill>
                  <a:schemeClr val="tx1"/>
                </a:solidFill>
              </a:rPr>
              <a:t>“Tick needs to be attached more than 24 hours before infection is transmitted.”</a:t>
            </a:r>
          </a:p>
          <a:p>
            <a:pPr lvl="1" algn="l"/>
            <a:endParaRPr lang="en-US" sz="2200" dirty="0">
              <a:solidFill>
                <a:schemeClr val="tx1"/>
              </a:solidFill>
            </a:endParaRPr>
          </a:p>
          <a:p>
            <a:pPr marL="800100" lvl="1" indent="-342900" algn="l">
              <a:buFont typeface="Arial" pitchFamily="34" charset="0"/>
              <a:buChar char="•"/>
            </a:pPr>
            <a:r>
              <a:rPr lang="en-US" sz="2200" dirty="0">
                <a:solidFill>
                  <a:schemeClr val="tx1"/>
                </a:solidFill>
                <a:latin typeface="Verdana" pitchFamily="34" charset="0"/>
                <a:ea typeface="Verdana" pitchFamily="34" charset="0"/>
                <a:cs typeface="Verdana" pitchFamily="34" charset="0"/>
              </a:rPr>
              <a:t>Published literature reports anywhere from 2 to 48 hours</a:t>
            </a:r>
          </a:p>
          <a:p>
            <a:pPr marL="800100" lvl="1" indent="-342900" algn="l">
              <a:buFont typeface="Arial" pitchFamily="34" charset="0"/>
              <a:buChar char="•"/>
            </a:pPr>
            <a:r>
              <a:rPr lang="en-US" sz="2200" dirty="0">
                <a:solidFill>
                  <a:schemeClr val="tx1"/>
                </a:solidFill>
                <a:latin typeface="Verdana" pitchFamily="34" charset="0"/>
                <a:ea typeface="Verdana" pitchFamily="34" charset="0"/>
                <a:cs typeface="Verdana" pitchFamily="34" charset="0"/>
              </a:rPr>
              <a:t>Scientific knowledge of the interactions between tick saliva, tick pathogens, the host immune system is incredibly complex </a:t>
            </a:r>
          </a:p>
          <a:p>
            <a:pPr marL="800100" lvl="1" indent="-342900" algn="l">
              <a:buFont typeface="Arial" pitchFamily="34" charset="0"/>
              <a:buChar char="•"/>
            </a:pPr>
            <a:r>
              <a:rPr lang="en-US" sz="2200" dirty="0">
                <a:solidFill>
                  <a:schemeClr val="tx1"/>
                </a:solidFill>
                <a:latin typeface="Verdana" pitchFamily="34" charset="0"/>
                <a:ea typeface="Verdana" pitchFamily="34" charset="0"/>
                <a:cs typeface="Verdana" pitchFamily="34" charset="0"/>
              </a:rPr>
              <a:t>What duration of tick attachment would permit assumption of zero risk of transmission?</a:t>
            </a:r>
          </a:p>
          <a:p>
            <a:pPr lvl="4" algn="l">
              <a:buClr>
                <a:srgbClr val="000000"/>
              </a:buClr>
              <a:buFont typeface="Wingdings" pitchFamily="2" charset="2"/>
              <a:buChar char="F"/>
            </a:pPr>
            <a:r>
              <a:rPr lang="en-US" sz="2400" b="1" i="1" dirty="0">
                <a:solidFill>
                  <a:schemeClr val="tx1"/>
                </a:solidFill>
                <a:latin typeface="Verdana" pitchFamily="34" charset="0"/>
                <a:ea typeface="Verdana" pitchFamily="34" charset="0"/>
                <a:cs typeface="Verdana" pitchFamily="34" charset="0"/>
              </a:rPr>
              <a:t>None!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844252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Truth</a:t>
            </a:r>
          </a:p>
        </p:txBody>
      </p:sp>
      <p:sp>
        <p:nvSpPr>
          <p:cNvPr id="4099" name="Subtitle 2"/>
          <p:cNvSpPr>
            <a:spLocks noGrp="1"/>
          </p:cNvSpPr>
          <p:nvPr>
            <p:ph type="subTitle" idx="1"/>
          </p:nvPr>
        </p:nvSpPr>
        <p:spPr>
          <a:xfrm>
            <a:off x="457200" y="1143000"/>
            <a:ext cx="8229600" cy="5029200"/>
          </a:xfrm>
        </p:spPr>
        <p:txBody>
          <a:bodyPr/>
          <a:lstStyle/>
          <a:p>
            <a:pPr marL="342900" indent="-342900" algn="l">
              <a:lnSpc>
                <a:spcPct val="90000"/>
              </a:lnSpc>
              <a:buFont typeface="Arial" pitchFamily="34" charset="0"/>
              <a:buChar char="•"/>
            </a:pPr>
            <a:r>
              <a:rPr lang="en-US" dirty="0">
                <a:solidFill>
                  <a:schemeClr val="tx1"/>
                </a:solidFill>
              </a:rPr>
              <a:t>Less than 50% patients with tick borne disease even remember a tick bite</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Of those who do remember a tick bite, only roughly half have an erythema </a:t>
            </a:r>
            <a:r>
              <a:rPr lang="en-US" dirty="0" err="1">
                <a:solidFill>
                  <a:schemeClr val="tx1"/>
                </a:solidFill>
              </a:rPr>
              <a:t>migrans</a:t>
            </a:r>
            <a:r>
              <a:rPr lang="en-US" dirty="0">
                <a:solidFill>
                  <a:schemeClr val="tx1"/>
                </a:solidFill>
              </a:rPr>
              <a:t> (EM) rash</a:t>
            </a:r>
          </a:p>
          <a:p>
            <a:pPr marL="914400" lvl="1" indent="-457200" algn="l">
              <a:buFont typeface="Courier New" pitchFamily="49" charset="0"/>
              <a:buChar char="o"/>
            </a:pPr>
            <a:r>
              <a:rPr lang="en-US" dirty="0">
                <a:solidFill>
                  <a:schemeClr val="tx1"/>
                </a:solidFill>
              </a:rPr>
              <a:t>EM rashes are extremely variable - not being recognized by doctors or patients</a:t>
            </a:r>
          </a:p>
          <a:p>
            <a:pPr marL="914400" lvl="1" indent="-457200" algn="l">
              <a:buFont typeface="Courier New" pitchFamily="49" charset="0"/>
              <a:buChar char="o"/>
            </a:pPr>
            <a:r>
              <a:rPr lang="en-US" dirty="0">
                <a:solidFill>
                  <a:schemeClr val="tx1"/>
                </a:solidFill>
              </a:rPr>
              <a:t>Rashes are dismissed or misdiagnosed</a:t>
            </a:r>
          </a:p>
          <a:p>
            <a:pPr marL="914400" lvl="1" indent="-4572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smtClean="0">
                <a:solidFill>
                  <a:schemeClr val="tx1"/>
                </a:solidFill>
              </a:rPr>
              <a:t>Co-infections </a:t>
            </a:r>
            <a:r>
              <a:rPr lang="en-US" dirty="0">
                <a:solidFill>
                  <a:schemeClr val="tx1"/>
                </a:solidFill>
              </a:rPr>
              <a:t>go undiagnosed and untreated</a:t>
            </a:r>
          </a:p>
          <a:p>
            <a:pPr marL="342900" indent="-342900" algn="l">
              <a:buFont typeface="Arial" pitchFamily="34" charset="0"/>
              <a:buChar char="•"/>
            </a:pPr>
            <a:r>
              <a:rPr lang="en-US" dirty="0">
                <a:solidFill>
                  <a:schemeClr val="tx1"/>
                </a:solidFill>
              </a:rPr>
              <a:t>“Watchful waiting” after any tick bite is not wise-seek medical help</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703783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Disease: Signs/Symptoms</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80000"/>
              </a:lnSpc>
              <a:buFont typeface="Arial" pitchFamily="34" charset="0"/>
              <a:buChar char="•"/>
            </a:pPr>
            <a:r>
              <a:rPr lang="en-US" dirty="0">
                <a:solidFill>
                  <a:schemeClr val="tx1"/>
                </a:solidFill>
              </a:rPr>
              <a:t>Extreme fatigue, often interfering with activities </a:t>
            </a:r>
          </a:p>
          <a:p>
            <a:pPr marL="342900" indent="-342900" algn="l">
              <a:lnSpc>
                <a:spcPct val="80000"/>
              </a:lnSpc>
              <a:buFont typeface="Arial" pitchFamily="34" charset="0"/>
              <a:buChar char="•"/>
            </a:pPr>
            <a:r>
              <a:rPr lang="en-US" dirty="0">
                <a:solidFill>
                  <a:schemeClr val="tx1"/>
                </a:solidFill>
              </a:rPr>
              <a:t>Headaches of all types </a:t>
            </a:r>
          </a:p>
          <a:p>
            <a:pPr marL="342900" indent="-342900" algn="l">
              <a:lnSpc>
                <a:spcPct val="80000"/>
              </a:lnSpc>
              <a:buFont typeface="Arial" pitchFamily="34" charset="0"/>
              <a:buChar char="•"/>
            </a:pPr>
            <a:r>
              <a:rPr lang="en-US" dirty="0">
                <a:solidFill>
                  <a:schemeClr val="tx1"/>
                </a:solidFill>
              </a:rPr>
              <a:t>Recurrent fevers, chills, night sweats </a:t>
            </a:r>
          </a:p>
          <a:p>
            <a:pPr marL="342900" indent="-342900" algn="l">
              <a:lnSpc>
                <a:spcPct val="80000"/>
              </a:lnSpc>
              <a:buFont typeface="Arial" pitchFamily="34" charset="0"/>
              <a:buChar char="•"/>
            </a:pPr>
            <a:r>
              <a:rPr lang="en-US" dirty="0" err="1">
                <a:solidFill>
                  <a:schemeClr val="tx1"/>
                </a:solidFill>
              </a:rPr>
              <a:t>Myalgias</a:t>
            </a:r>
            <a:r>
              <a:rPr lang="en-US" dirty="0">
                <a:solidFill>
                  <a:schemeClr val="tx1"/>
                </a:solidFill>
              </a:rPr>
              <a:t> and </a:t>
            </a:r>
            <a:r>
              <a:rPr lang="en-US" dirty="0" err="1">
                <a:solidFill>
                  <a:schemeClr val="tx1"/>
                </a:solidFill>
              </a:rPr>
              <a:t>arthralgias</a:t>
            </a:r>
            <a:r>
              <a:rPr lang="en-US" dirty="0">
                <a:solidFill>
                  <a:schemeClr val="tx1"/>
                </a:solidFill>
              </a:rPr>
              <a:t>; either may be migratory </a:t>
            </a:r>
          </a:p>
          <a:p>
            <a:pPr marL="342900" indent="-342900" algn="l">
              <a:lnSpc>
                <a:spcPct val="80000"/>
              </a:lnSpc>
              <a:buFont typeface="Arial" pitchFamily="34" charset="0"/>
              <a:buChar char="•"/>
            </a:pPr>
            <a:r>
              <a:rPr lang="en-US" dirty="0">
                <a:solidFill>
                  <a:schemeClr val="tx1"/>
                </a:solidFill>
              </a:rPr>
              <a:t>Muscle </a:t>
            </a:r>
            <a:r>
              <a:rPr lang="en-US" dirty="0" err="1">
                <a:solidFill>
                  <a:schemeClr val="tx1"/>
                </a:solidFill>
              </a:rPr>
              <a:t>fasciculations</a:t>
            </a:r>
            <a:r>
              <a:rPr lang="en-US" dirty="0">
                <a:solidFill>
                  <a:schemeClr val="tx1"/>
                </a:solidFill>
              </a:rPr>
              <a:t> (twitching)and weakness </a:t>
            </a:r>
          </a:p>
          <a:p>
            <a:pPr marL="342900" indent="-342900" algn="l">
              <a:lnSpc>
                <a:spcPct val="80000"/>
              </a:lnSpc>
              <a:buFont typeface="Arial" pitchFamily="34" charset="0"/>
              <a:buChar char="•"/>
            </a:pPr>
            <a:r>
              <a:rPr lang="en-US" dirty="0" err="1">
                <a:solidFill>
                  <a:schemeClr val="tx1"/>
                </a:solidFill>
              </a:rPr>
              <a:t>Paresthesias</a:t>
            </a:r>
            <a:r>
              <a:rPr lang="en-US" dirty="0">
                <a:solidFill>
                  <a:schemeClr val="tx1"/>
                </a:solidFill>
              </a:rPr>
              <a:t> and neuropathic pain syndromes </a:t>
            </a:r>
          </a:p>
          <a:p>
            <a:pPr marL="342900" indent="-342900" algn="l">
              <a:lnSpc>
                <a:spcPct val="80000"/>
              </a:lnSpc>
              <a:buFont typeface="Arial" pitchFamily="34" charset="0"/>
              <a:buChar char="•"/>
            </a:pPr>
            <a:r>
              <a:rPr lang="en-US" dirty="0">
                <a:solidFill>
                  <a:schemeClr val="tx1"/>
                </a:solidFill>
              </a:rPr>
              <a:t>Sleep disturbances </a:t>
            </a:r>
          </a:p>
          <a:p>
            <a:pPr marL="342900" indent="-342900" algn="l">
              <a:lnSpc>
                <a:spcPct val="80000"/>
              </a:lnSpc>
              <a:buFont typeface="Arial" pitchFamily="34" charset="0"/>
              <a:buChar char="•"/>
            </a:pPr>
            <a:r>
              <a:rPr lang="en-US" dirty="0">
                <a:solidFill>
                  <a:schemeClr val="tx1"/>
                </a:solidFill>
              </a:rPr>
              <a:t>Cranial nerve dysfunction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19935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More Signs &amp; Symptoms</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80000"/>
              </a:lnSpc>
              <a:buFont typeface="Arial" pitchFamily="34" charset="0"/>
              <a:buChar char="•"/>
            </a:pPr>
            <a:r>
              <a:rPr lang="en-US" dirty="0">
                <a:solidFill>
                  <a:schemeClr val="tx1"/>
                </a:solidFill>
              </a:rPr>
              <a:t>Neuropsychiatric problems: irritability, depression, anxiety, panic attacks, new onset ADHD, mood swings similar to bipolar disease, rage attacks, OCD (Obsessive-Compulsive Disorder) </a:t>
            </a:r>
          </a:p>
          <a:p>
            <a:pPr marL="342900" indent="-342900" algn="l">
              <a:lnSpc>
                <a:spcPct val="80000"/>
              </a:lnSpc>
              <a:buFont typeface="Arial" pitchFamily="34" charset="0"/>
              <a:buChar char="•"/>
            </a:pPr>
            <a:r>
              <a:rPr lang="en-US" dirty="0">
                <a:solidFill>
                  <a:schemeClr val="tx1"/>
                </a:solidFill>
              </a:rPr>
              <a:t>Cognitive losses: memory impairment, difficulty multi-tasking, slowed mental processing, speech and language problems, poor concentration, loss of math skills, impaired visual/spatial processing </a:t>
            </a:r>
          </a:p>
          <a:p>
            <a:pPr marL="342900" indent="-342900" algn="l">
              <a:buFont typeface="Arial" pitchFamily="34" charset="0"/>
              <a:buChar char="•"/>
            </a:pPr>
            <a:r>
              <a:rPr lang="en-US" dirty="0">
                <a:solidFill>
                  <a:schemeClr val="tx1"/>
                </a:solidFill>
              </a:rPr>
              <a:t>Children may have behavioral changes, declining school performance, headache, fatigue, forgetfulness, complex partial seizures, depression and be misdiagnosed with primary ADHD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986709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Co-infections</a:t>
            </a:r>
          </a:p>
        </p:txBody>
      </p:sp>
      <p:sp>
        <p:nvSpPr>
          <p:cNvPr id="4099" name="Subtitle 2"/>
          <p:cNvSpPr>
            <a:spLocks noGrp="1"/>
          </p:cNvSpPr>
          <p:nvPr>
            <p:ph type="subTitle" idx="1"/>
          </p:nvPr>
        </p:nvSpPr>
        <p:spPr>
          <a:xfrm>
            <a:off x="609600" y="1295400"/>
            <a:ext cx="7924800" cy="4800600"/>
          </a:xfrm>
        </p:spPr>
        <p:txBody>
          <a:bodyPr/>
          <a:lstStyle/>
          <a:p>
            <a:pPr algn="l">
              <a:lnSpc>
                <a:spcPct val="90000"/>
              </a:lnSpc>
            </a:pPr>
            <a:r>
              <a:rPr lang="en-US" dirty="0">
                <a:solidFill>
                  <a:schemeClr val="tx1"/>
                </a:solidFill>
              </a:rPr>
              <a:t>Co-infections are the rule, not the exception</a:t>
            </a:r>
          </a:p>
          <a:p>
            <a:pPr algn="l">
              <a:lnSpc>
                <a:spcPct val="90000"/>
              </a:lnSpc>
            </a:pPr>
            <a:endParaRPr lang="en-US" dirty="0">
              <a:solidFill>
                <a:schemeClr val="tx1"/>
              </a:solidFill>
            </a:endParaRPr>
          </a:p>
          <a:p>
            <a:pPr algn="l">
              <a:lnSpc>
                <a:spcPct val="90000"/>
              </a:lnSpc>
            </a:pPr>
            <a:r>
              <a:rPr lang="en-US" i="1" dirty="0">
                <a:solidFill>
                  <a:schemeClr val="tx1"/>
                </a:solidFill>
              </a:rPr>
              <a:t>“80% of my pediatric patients are co-infected”</a:t>
            </a:r>
          </a:p>
          <a:p>
            <a:pPr algn="l">
              <a:lnSpc>
                <a:spcPct val="90000"/>
              </a:lnSpc>
            </a:pPr>
            <a:r>
              <a:rPr lang="en-US" dirty="0">
                <a:solidFill>
                  <a:schemeClr val="tx1"/>
                </a:solidFill>
              </a:rPr>
              <a:t>Co-infections are often best diagnosed clinically</a:t>
            </a:r>
          </a:p>
          <a:p>
            <a:pPr algn="l">
              <a:lnSpc>
                <a:spcPct val="90000"/>
              </a:lnSpc>
            </a:pPr>
            <a:r>
              <a:rPr lang="en-US" dirty="0">
                <a:solidFill>
                  <a:schemeClr val="tx1"/>
                </a:solidFill>
              </a:rPr>
              <a:t>Co-infected patients are: </a:t>
            </a:r>
          </a:p>
          <a:p>
            <a:pPr lvl="1" algn="l">
              <a:lnSpc>
                <a:spcPct val="90000"/>
              </a:lnSpc>
              <a:buFont typeface="Wingdings" pitchFamily="2" charset="2"/>
              <a:buChar char="Ø"/>
            </a:pPr>
            <a:r>
              <a:rPr lang="en-US" dirty="0">
                <a:solidFill>
                  <a:schemeClr val="tx1"/>
                </a:solidFill>
              </a:rPr>
              <a:t>Sicker	</a:t>
            </a:r>
          </a:p>
          <a:p>
            <a:pPr lvl="1" algn="l">
              <a:lnSpc>
                <a:spcPct val="90000"/>
              </a:lnSpc>
              <a:buFont typeface="Wingdings" pitchFamily="2" charset="2"/>
              <a:buChar char="Ø"/>
            </a:pPr>
            <a:r>
              <a:rPr lang="en-US" dirty="0">
                <a:solidFill>
                  <a:schemeClr val="tx1"/>
                </a:solidFill>
              </a:rPr>
              <a:t>More likely to have failed prior treatment</a:t>
            </a:r>
          </a:p>
          <a:p>
            <a:pPr lvl="1" algn="l">
              <a:lnSpc>
                <a:spcPct val="90000"/>
              </a:lnSpc>
              <a:buFont typeface="Wingdings" pitchFamily="2" charset="2"/>
              <a:buChar char="Ø"/>
            </a:pPr>
            <a:r>
              <a:rPr lang="en-US" dirty="0">
                <a:solidFill>
                  <a:schemeClr val="tx1"/>
                </a:solidFill>
              </a:rPr>
              <a:t>Require longer treatment with multiple agents</a:t>
            </a:r>
          </a:p>
          <a:p>
            <a:pPr algn="l">
              <a:lnSpc>
                <a:spcPct val="90000"/>
              </a:lnSpc>
            </a:pPr>
            <a:r>
              <a:rPr lang="en-US" dirty="0">
                <a:solidFill>
                  <a:schemeClr val="tx1"/>
                </a:solidFill>
              </a:rPr>
              <a:t>Co-infections must be eradicated or </a:t>
            </a:r>
            <a:r>
              <a:rPr lang="en-US" dirty="0" err="1">
                <a:solidFill>
                  <a:schemeClr val="tx1"/>
                </a:solidFill>
              </a:rPr>
              <a:t>Borrelia</a:t>
            </a:r>
            <a:r>
              <a:rPr lang="en-US" dirty="0">
                <a:solidFill>
                  <a:schemeClr val="tx1"/>
                </a:solidFill>
              </a:rPr>
              <a:t> infection will persist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740371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Co-infections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db_Slide356"/>
          <p:cNvPicPr>
            <a:picLocks noChangeAspect="1" noChangeArrowheads="1"/>
          </p:cNvPicPr>
          <p:nvPr/>
        </p:nvPicPr>
        <p:blipFill rotWithShape="1">
          <a:blip r:embed="rId3">
            <a:extLst>
              <a:ext uri="{28A0092B-C50C-407E-A947-70E740481C1C}">
                <a14:useLocalDpi xmlns:a14="http://schemas.microsoft.com/office/drawing/2010/main" val="0"/>
              </a:ext>
            </a:extLst>
          </a:blip>
          <a:srcRect l="3866" t="17976" r="1141" b="25983"/>
          <a:stretch/>
        </p:blipFill>
        <p:spPr bwMode="auto">
          <a:xfrm>
            <a:off x="350520" y="1676400"/>
            <a:ext cx="8610600" cy="3810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49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Evaluation</a:t>
            </a:r>
          </a:p>
        </p:txBody>
      </p:sp>
      <p:sp>
        <p:nvSpPr>
          <p:cNvPr id="4099" name="Subtitle 2"/>
          <p:cNvSpPr>
            <a:spLocks noGrp="1"/>
          </p:cNvSpPr>
          <p:nvPr>
            <p:ph type="subTitle" idx="1"/>
          </p:nvPr>
        </p:nvSpPr>
        <p:spPr>
          <a:xfrm>
            <a:off x="609600" y="1295400"/>
            <a:ext cx="7924800" cy="4800600"/>
          </a:xfrm>
        </p:spPr>
        <p:txBody>
          <a:bodyPr/>
          <a:lstStyle/>
          <a:p>
            <a:pPr>
              <a:lnSpc>
                <a:spcPct val="80000"/>
              </a:lnSpc>
            </a:pPr>
            <a:r>
              <a:rPr lang="en-US" dirty="0"/>
              <a:t> </a:t>
            </a:r>
          </a:p>
          <a:p>
            <a:pPr>
              <a:lnSpc>
                <a:spcPct val="80000"/>
              </a:lnSpc>
            </a:pPr>
            <a:r>
              <a:rPr lang="en-US" sz="3200" i="1" dirty="0">
                <a:solidFill>
                  <a:schemeClr val="tx1"/>
                </a:solidFill>
              </a:rPr>
              <a:t>“If false results are to be feared, it is the false negative result which holds the greatest peril for the patient.”</a:t>
            </a:r>
          </a:p>
          <a:p>
            <a:pPr>
              <a:lnSpc>
                <a:spcPct val="80000"/>
              </a:lnSpc>
            </a:pPr>
            <a:endParaRPr lang="en-US" b="1" i="1" dirty="0">
              <a:solidFill>
                <a:schemeClr val="tx1"/>
              </a:solidFill>
            </a:endParaRPr>
          </a:p>
          <a:p>
            <a:pPr>
              <a:lnSpc>
                <a:spcPct val="80000"/>
              </a:lnSpc>
            </a:pPr>
            <a:r>
              <a:rPr lang="en-US" dirty="0">
                <a:solidFill>
                  <a:schemeClr val="tx1"/>
                </a:solidFill>
              </a:rPr>
              <a:t>   </a:t>
            </a:r>
          </a:p>
          <a:p>
            <a:pPr>
              <a:lnSpc>
                <a:spcPct val="80000"/>
              </a:lnSpc>
            </a:pPr>
            <a:endParaRPr lang="en-US" dirty="0">
              <a:solidFill>
                <a:schemeClr val="tx1"/>
              </a:solidFill>
            </a:endParaRPr>
          </a:p>
          <a:p>
            <a:pPr>
              <a:lnSpc>
                <a:spcPct val="80000"/>
              </a:lnSpc>
            </a:pPr>
            <a:endParaRPr lang="en-US" dirty="0">
              <a:solidFill>
                <a:schemeClr val="tx1"/>
              </a:solidFill>
            </a:endParaRPr>
          </a:p>
          <a:p>
            <a:pPr>
              <a:lnSpc>
                <a:spcPct val="80000"/>
              </a:lnSpc>
            </a:pPr>
            <a:r>
              <a:rPr lang="en-US" dirty="0">
                <a:solidFill>
                  <a:schemeClr val="tx1"/>
                </a:solidFill>
              </a:rPr>
              <a:t>	Gestational Lyme </a:t>
            </a:r>
            <a:r>
              <a:rPr lang="en-US" dirty="0" err="1">
                <a:solidFill>
                  <a:schemeClr val="tx1"/>
                </a:solidFill>
              </a:rPr>
              <a:t>Borreliosis</a:t>
            </a:r>
            <a:r>
              <a:rPr lang="en-US" dirty="0">
                <a:solidFill>
                  <a:schemeClr val="tx1"/>
                </a:solidFill>
              </a:rPr>
              <a:t>. Implications for the fetus. MacDonald, AB, Rheum Dis </a:t>
            </a:r>
            <a:r>
              <a:rPr lang="en-US" dirty="0" err="1">
                <a:solidFill>
                  <a:schemeClr val="tx1"/>
                </a:solidFill>
              </a:rPr>
              <a:t>Clin</a:t>
            </a:r>
            <a:r>
              <a:rPr lang="en-US" dirty="0">
                <a:solidFill>
                  <a:schemeClr val="tx1"/>
                </a:solidFill>
              </a:rPr>
              <a:t> North Am 1989; 15(4): 657-77.</a:t>
            </a:r>
          </a:p>
          <a:p>
            <a:pPr>
              <a:lnSpc>
                <a:spcPct val="80000"/>
              </a:lnSpc>
            </a:pPr>
            <a:r>
              <a:rPr lang="en-US" dirty="0">
                <a:solidFill>
                  <a:schemeClr val="tx1"/>
                </a:solidFill>
              </a:rPr>
              <a:t>Ann F Corson, MD</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54291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Reported Cases</a:t>
            </a:r>
          </a:p>
        </p:txBody>
      </p:sp>
      <p:sp>
        <p:nvSpPr>
          <p:cNvPr id="4099" name="Subtitle 2"/>
          <p:cNvSpPr>
            <a:spLocks noGrp="1"/>
          </p:cNvSpPr>
          <p:nvPr>
            <p:ph type="subTitle" idx="1"/>
          </p:nvPr>
        </p:nvSpPr>
        <p:spPr>
          <a:xfrm>
            <a:off x="609600" y="1828800"/>
            <a:ext cx="7924800" cy="3733800"/>
          </a:xfrm>
        </p:spPr>
        <p:txBody>
          <a:bodyPr/>
          <a:lstStyle/>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t="7191" b="2908"/>
          <a:stretch>
            <a:fillRect/>
          </a:stretch>
        </p:blipFill>
        <p:spPr bwMode="auto">
          <a:xfrm>
            <a:off x="609600" y="1828800"/>
            <a:ext cx="76279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2800" y="5791200"/>
            <a:ext cx="5562600" cy="461665"/>
          </a:xfrm>
          <a:prstGeom prst="rect">
            <a:avLst/>
          </a:prstGeom>
          <a:noFill/>
        </p:spPr>
        <p:txBody>
          <a:bodyPr wrap="square" rtlCol="0">
            <a:spAutoFit/>
          </a:bodyPr>
          <a:lstStyle/>
          <a:p>
            <a:r>
              <a:rPr lang="en-US" sz="2400" dirty="0" smtClean="0"/>
              <a:t>CDC believes 90% of cases go unreported</a:t>
            </a:r>
            <a:endParaRPr lang="en-US" sz="2400" dirty="0"/>
          </a:p>
        </p:txBody>
      </p:sp>
      <p:sp>
        <p:nvSpPr>
          <p:cNvPr id="3" name="TextBox 2"/>
          <p:cNvSpPr txBox="1"/>
          <p:nvPr/>
        </p:nvSpPr>
        <p:spPr>
          <a:xfrm>
            <a:off x="493826" y="1151692"/>
            <a:ext cx="7924800" cy="677108"/>
          </a:xfrm>
          <a:prstGeom prst="rect">
            <a:avLst/>
          </a:prstGeom>
          <a:noFill/>
        </p:spPr>
        <p:txBody>
          <a:bodyPr wrap="square" rtlCol="0">
            <a:spAutoFit/>
          </a:bodyPr>
          <a:lstStyle/>
          <a:p>
            <a:r>
              <a:rPr lang="en-US" sz="2000" dirty="0">
                <a:latin typeface="Verdana" pitchFamily="34" charset="0"/>
                <a:ea typeface="Verdana" pitchFamily="34" charset="0"/>
                <a:cs typeface="Verdana" pitchFamily="34" charset="0"/>
              </a:rPr>
              <a:t>CDC each year has about 20,000 new cases reported</a:t>
            </a:r>
          </a:p>
          <a:p>
            <a:endParaRPr lang="en-US" dirty="0"/>
          </a:p>
        </p:txBody>
      </p:sp>
    </p:spTree>
    <p:extLst>
      <p:ext uri="{BB962C8B-B14F-4D97-AF65-F5344CB8AC3E}">
        <p14:creationId xmlns:p14="http://schemas.microsoft.com/office/powerpoint/2010/main" val="3223046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Testing</a:t>
            </a:r>
          </a:p>
        </p:txBody>
      </p:sp>
      <p:sp>
        <p:nvSpPr>
          <p:cNvPr id="4099" name="Subtitle 2"/>
          <p:cNvSpPr>
            <a:spLocks noGrp="1"/>
          </p:cNvSpPr>
          <p:nvPr>
            <p:ph type="subTitle" idx="1"/>
          </p:nvPr>
        </p:nvSpPr>
        <p:spPr>
          <a:xfrm>
            <a:off x="685800" y="1752600"/>
            <a:ext cx="3962400" cy="3657600"/>
          </a:xfrm>
        </p:spPr>
        <p:txBody>
          <a:bodyPr/>
          <a:lstStyle/>
          <a:p>
            <a:pPr algn="l">
              <a:lnSpc>
                <a:spcPct val="90000"/>
              </a:lnSpc>
            </a:pPr>
            <a:r>
              <a:rPr lang="en-US" dirty="0">
                <a:solidFill>
                  <a:schemeClr val="tx1"/>
                </a:solidFill>
              </a:rPr>
              <a:t>One type of test that is often prescribed by the attending provider during the first step of diagnosis is the </a:t>
            </a:r>
            <a:r>
              <a:rPr lang="en-US" dirty="0">
                <a:solidFill>
                  <a:schemeClr val="tx1"/>
                </a:solidFill>
                <a:hlinkClick r:id="rId3"/>
              </a:rPr>
              <a:t>ELISA</a:t>
            </a:r>
            <a:r>
              <a:rPr lang="en-US" dirty="0">
                <a:solidFill>
                  <a:schemeClr val="tx1"/>
                </a:solidFill>
              </a:rPr>
              <a:t> or IFA test</a:t>
            </a:r>
          </a:p>
          <a:p>
            <a:pPr algn="l">
              <a:lnSpc>
                <a:spcPct val="90000"/>
              </a:lnSpc>
            </a:pPr>
            <a:endParaRPr lang="en-US" dirty="0">
              <a:solidFill>
                <a:schemeClr val="tx1"/>
              </a:solidFill>
            </a:endParaRPr>
          </a:p>
          <a:p>
            <a:pPr algn="l">
              <a:lnSpc>
                <a:spcPct val="90000"/>
              </a:lnSpc>
            </a:pPr>
            <a:r>
              <a:rPr lang="en-US" dirty="0">
                <a:solidFill>
                  <a:schemeClr val="tx1"/>
                </a:solidFill>
              </a:rPr>
              <a:t>ELISA: </a:t>
            </a:r>
            <a:r>
              <a:rPr lang="en-US" u="sng" dirty="0">
                <a:solidFill>
                  <a:schemeClr val="tx1"/>
                </a:solidFill>
              </a:rPr>
              <a:t>E</a:t>
            </a:r>
            <a:r>
              <a:rPr lang="en-US" dirty="0">
                <a:solidFill>
                  <a:schemeClr val="tx1"/>
                </a:solidFill>
              </a:rPr>
              <a:t>nzyme-</a:t>
            </a:r>
            <a:r>
              <a:rPr lang="en-US" u="sng" dirty="0">
                <a:solidFill>
                  <a:schemeClr val="tx1"/>
                </a:solidFill>
              </a:rPr>
              <a:t>L</a:t>
            </a:r>
            <a:r>
              <a:rPr lang="en-US" dirty="0">
                <a:solidFill>
                  <a:schemeClr val="tx1"/>
                </a:solidFill>
              </a:rPr>
              <a:t>inked </a:t>
            </a:r>
            <a:r>
              <a:rPr lang="en-US" u="sng" dirty="0" err="1">
                <a:solidFill>
                  <a:schemeClr val="tx1"/>
                </a:solidFill>
              </a:rPr>
              <a:t>I</a:t>
            </a:r>
            <a:r>
              <a:rPr lang="en-US" dirty="0" err="1">
                <a:solidFill>
                  <a:schemeClr val="tx1"/>
                </a:solidFill>
              </a:rPr>
              <a:t>mmuno</a:t>
            </a:r>
            <a:r>
              <a:rPr lang="en-US" u="sng" dirty="0" err="1">
                <a:solidFill>
                  <a:schemeClr val="tx1"/>
                </a:solidFill>
              </a:rPr>
              <a:t>s</a:t>
            </a:r>
            <a:r>
              <a:rPr lang="en-US" dirty="0" err="1">
                <a:solidFill>
                  <a:schemeClr val="tx1"/>
                </a:solidFill>
              </a:rPr>
              <a:t>orbent</a:t>
            </a:r>
            <a:r>
              <a:rPr lang="en-US" dirty="0">
                <a:solidFill>
                  <a:schemeClr val="tx1"/>
                </a:solidFill>
              </a:rPr>
              <a:t> </a:t>
            </a:r>
            <a:r>
              <a:rPr lang="en-US" u="sng" dirty="0">
                <a:solidFill>
                  <a:schemeClr val="tx1"/>
                </a:solidFill>
              </a:rPr>
              <a:t>A</a:t>
            </a:r>
            <a:r>
              <a:rPr lang="en-US" dirty="0">
                <a:solidFill>
                  <a:schemeClr val="tx1"/>
                </a:solidFill>
              </a:rPr>
              <a:t>ssay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34000" y="3962400"/>
            <a:ext cx="3124200" cy="1981200"/>
          </a:xfrm>
          <a:prstGeom prst="rect">
            <a:avLst/>
          </a:prstGeom>
        </p:spPr>
      </p:pic>
      <p:pic>
        <p:nvPicPr>
          <p:cNvPr id="7" name="Picture 7" descr="blood-tes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2004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526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Lyme Testing</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90000"/>
              </a:lnSpc>
              <a:buFont typeface="Arial" pitchFamily="34" charset="0"/>
              <a:buChar char="•"/>
            </a:pPr>
            <a:r>
              <a:rPr lang="en-US" dirty="0">
                <a:solidFill>
                  <a:schemeClr val="tx1"/>
                </a:solidFill>
              </a:rPr>
              <a:t>The second type of test and the one many feel is the most preferred uses an </a:t>
            </a:r>
            <a:r>
              <a:rPr lang="en-US" dirty="0" err="1">
                <a:solidFill>
                  <a:schemeClr val="tx1"/>
                </a:solidFill>
              </a:rPr>
              <a:t>immunoblot</a:t>
            </a:r>
            <a:r>
              <a:rPr lang="en-US" dirty="0">
                <a:solidFill>
                  <a:schemeClr val="tx1"/>
                </a:solidFill>
              </a:rPr>
              <a:t> (this is the Western blot or striped blot test) </a:t>
            </a:r>
          </a:p>
          <a:p>
            <a:pPr algn="l">
              <a:lnSpc>
                <a:spcPct val="90000"/>
              </a:lnSpc>
            </a:pPr>
            <a:r>
              <a:rPr lang="en-US" dirty="0">
                <a:solidFill>
                  <a:schemeClr val="tx1"/>
                </a:solidFill>
              </a:rPr>
              <a:t> </a:t>
            </a:r>
          </a:p>
          <a:p>
            <a:pPr marL="342900" indent="-342900" algn="l">
              <a:lnSpc>
                <a:spcPct val="90000"/>
              </a:lnSpc>
              <a:buFont typeface="Arial" pitchFamily="34" charset="0"/>
              <a:buChar char="•"/>
            </a:pPr>
            <a:r>
              <a:rPr lang="en-US" dirty="0">
                <a:solidFill>
                  <a:schemeClr val="tx1"/>
                </a:solidFill>
              </a:rPr>
              <a:t>Sometimes two types of Western blot are performed: "</a:t>
            </a:r>
            <a:r>
              <a:rPr lang="en-US" dirty="0" err="1">
                <a:solidFill>
                  <a:schemeClr val="tx1"/>
                </a:solidFill>
              </a:rPr>
              <a:t>IgM</a:t>
            </a:r>
            <a:r>
              <a:rPr lang="en-US" dirty="0">
                <a:solidFill>
                  <a:schemeClr val="tx1"/>
                </a:solidFill>
              </a:rPr>
              <a:t>" and "</a:t>
            </a:r>
            <a:r>
              <a:rPr lang="en-US" dirty="0" err="1">
                <a:solidFill>
                  <a:schemeClr val="tx1"/>
                </a:solidFill>
              </a:rPr>
              <a:t>IgG</a:t>
            </a:r>
            <a:r>
              <a:rPr lang="en-US" dirty="0">
                <a:solidFill>
                  <a:schemeClr val="tx1"/>
                </a:solidFill>
              </a:rPr>
              <a:t>" </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Patients who test positive by </a:t>
            </a:r>
            <a:r>
              <a:rPr lang="en-US" dirty="0" err="1">
                <a:solidFill>
                  <a:schemeClr val="tx1"/>
                </a:solidFill>
              </a:rPr>
              <a:t>IgM</a:t>
            </a:r>
            <a:r>
              <a:rPr lang="en-US" dirty="0">
                <a:solidFill>
                  <a:schemeClr val="tx1"/>
                </a:solidFill>
              </a:rPr>
              <a:t> but not </a:t>
            </a:r>
            <a:r>
              <a:rPr lang="en-US" dirty="0" err="1">
                <a:solidFill>
                  <a:schemeClr val="tx1"/>
                </a:solidFill>
              </a:rPr>
              <a:t>IgG</a:t>
            </a:r>
            <a:r>
              <a:rPr lang="en-US" dirty="0">
                <a:solidFill>
                  <a:schemeClr val="tx1"/>
                </a:solidFill>
              </a:rPr>
              <a:t> should have the test repeated a few weeks later if they remain ill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86086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Treatment</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80000"/>
              </a:lnSpc>
              <a:buFont typeface="Arial" pitchFamily="34" charset="0"/>
              <a:buChar char="•"/>
            </a:pPr>
            <a:r>
              <a:rPr lang="en-US" dirty="0">
                <a:solidFill>
                  <a:schemeClr val="tx1"/>
                </a:solidFill>
              </a:rPr>
              <a:t>Antibiotics such as:</a:t>
            </a:r>
          </a:p>
          <a:p>
            <a:pPr marL="914400" lvl="1" indent="-457200" algn="l">
              <a:lnSpc>
                <a:spcPct val="80000"/>
              </a:lnSpc>
              <a:buFont typeface="Courier New" pitchFamily="49" charset="0"/>
              <a:buChar char="o"/>
            </a:pPr>
            <a:r>
              <a:rPr lang="en-US" dirty="0">
                <a:solidFill>
                  <a:schemeClr val="tx1"/>
                </a:solidFill>
              </a:rPr>
              <a:t>Doxycycline</a:t>
            </a:r>
          </a:p>
          <a:p>
            <a:pPr marL="914400" lvl="1" indent="-457200" algn="l">
              <a:lnSpc>
                <a:spcPct val="80000"/>
              </a:lnSpc>
              <a:buFont typeface="Courier New" pitchFamily="49" charset="0"/>
              <a:buChar char="o"/>
            </a:pPr>
            <a:r>
              <a:rPr lang="en-US" dirty="0">
                <a:solidFill>
                  <a:schemeClr val="tx1"/>
                </a:solidFill>
              </a:rPr>
              <a:t>Amoxicillin</a:t>
            </a:r>
          </a:p>
          <a:p>
            <a:pPr marL="914400" lvl="1" indent="-457200" algn="l">
              <a:lnSpc>
                <a:spcPct val="80000"/>
              </a:lnSpc>
              <a:buFont typeface="Courier New" pitchFamily="49" charset="0"/>
              <a:buChar char="o"/>
            </a:pPr>
            <a:r>
              <a:rPr lang="en-US" dirty="0" err="1">
                <a:solidFill>
                  <a:schemeClr val="tx1"/>
                </a:solidFill>
              </a:rPr>
              <a:t>Ceftin</a:t>
            </a:r>
            <a:endParaRPr lang="en-US" dirty="0">
              <a:solidFill>
                <a:schemeClr val="tx1"/>
              </a:solidFill>
            </a:endParaRPr>
          </a:p>
          <a:p>
            <a:pPr marL="171450" indent="-171450" algn="l">
              <a:lnSpc>
                <a:spcPct val="80000"/>
              </a:lnSpc>
              <a:buFont typeface="Arial" pitchFamily="34" charset="0"/>
              <a:buChar char="•"/>
            </a:pPr>
            <a:endParaRPr lang="en-US" sz="1000" dirty="0">
              <a:solidFill>
                <a:schemeClr val="tx1"/>
              </a:solidFill>
            </a:endParaRPr>
          </a:p>
          <a:p>
            <a:pPr marL="342900" indent="-342900" algn="l">
              <a:lnSpc>
                <a:spcPct val="80000"/>
              </a:lnSpc>
              <a:buFont typeface="Arial" pitchFamily="34" charset="0"/>
              <a:buChar char="•"/>
            </a:pPr>
            <a:r>
              <a:rPr lang="en-US" dirty="0">
                <a:solidFill>
                  <a:schemeClr val="tx1"/>
                </a:solidFill>
              </a:rPr>
              <a:t>Usually treated for 4-6 weeks</a:t>
            </a:r>
          </a:p>
          <a:p>
            <a:pPr marL="342900" indent="-342900" algn="l">
              <a:lnSpc>
                <a:spcPct val="80000"/>
              </a:lnSpc>
              <a:buFont typeface="Arial" pitchFamily="34" charset="0"/>
              <a:buChar char="•"/>
            </a:pPr>
            <a:endParaRPr lang="en-US" dirty="0">
              <a:solidFill>
                <a:schemeClr val="tx1"/>
              </a:solidFill>
            </a:endParaRPr>
          </a:p>
          <a:p>
            <a:pPr marL="342900" indent="-342900" algn="l">
              <a:lnSpc>
                <a:spcPct val="80000"/>
              </a:lnSpc>
              <a:buFont typeface="Arial" pitchFamily="34" charset="0"/>
              <a:buChar char="•"/>
            </a:pPr>
            <a:r>
              <a:rPr lang="en-US" dirty="0">
                <a:solidFill>
                  <a:schemeClr val="tx1"/>
                </a:solidFill>
              </a:rPr>
              <a:t>A recent study of in the </a:t>
            </a:r>
            <a:r>
              <a:rPr lang="en-US" u="sng" dirty="0">
                <a:solidFill>
                  <a:schemeClr val="tx1"/>
                </a:solidFill>
              </a:rPr>
              <a:t>New England Journal of Medicine</a:t>
            </a:r>
            <a:r>
              <a:rPr lang="en-US" dirty="0">
                <a:solidFill>
                  <a:schemeClr val="tx1"/>
                </a:solidFill>
              </a:rPr>
              <a:t> indicates that a four-week course of oral doxycycline is just as effective in treating late LD, and much less expensive, than a similar course of intravenous Ceftriaxone (</a:t>
            </a:r>
            <a:r>
              <a:rPr lang="en-US" dirty="0" err="1">
                <a:solidFill>
                  <a:schemeClr val="tx1"/>
                </a:solidFill>
              </a:rPr>
              <a:t>Rocephin</a:t>
            </a:r>
            <a:r>
              <a:rPr lang="en-US" dirty="0">
                <a:solidFill>
                  <a:schemeClr val="tx1"/>
                </a:solidFill>
              </a:rPr>
              <a:t>) unless neurological or severe cardiac abnormalities are present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473681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Testing Ticks</a:t>
            </a:r>
          </a:p>
        </p:txBody>
      </p:sp>
      <p:sp>
        <p:nvSpPr>
          <p:cNvPr id="4099" name="Subtitle 2"/>
          <p:cNvSpPr>
            <a:spLocks noGrp="1"/>
          </p:cNvSpPr>
          <p:nvPr>
            <p:ph type="subTitle" idx="1"/>
          </p:nvPr>
        </p:nvSpPr>
        <p:spPr>
          <a:xfrm>
            <a:off x="609600" y="1524000"/>
            <a:ext cx="7924800" cy="4572000"/>
          </a:xfrm>
        </p:spPr>
        <p:txBody>
          <a:bodyPr/>
          <a:lstStyle/>
          <a:p>
            <a:pPr marL="342900" indent="-342900" algn="l">
              <a:lnSpc>
                <a:spcPct val="90000"/>
              </a:lnSpc>
              <a:buFont typeface="Arial" pitchFamily="34" charset="0"/>
              <a:buChar char="•"/>
            </a:pPr>
            <a:r>
              <a:rPr lang="en-US" dirty="0">
                <a:solidFill>
                  <a:schemeClr val="tx1"/>
                </a:solidFill>
              </a:rPr>
              <a:t>Some state or local health departments offer tick identification and testing</a:t>
            </a:r>
          </a:p>
          <a:p>
            <a:pPr marL="342900" indent="-342900" algn="l">
              <a:lnSpc>
                <a:spcPct val="90000"/>
              </a:lnSpc>
              <a:buFont typeface="Arial" pitchFamily="34" charset="0"/>
              <a:buChar char="•"/>
            </a:pPr>
            <a:endParaRPr lang="en-US" dirty="0">
              <a:solidFill>
                <a:schemeClr val="tx1"/>
              </a:solidFill>
            </a:endParaRPr>
          </a:p>
          <a:p>
            <a:pPr marL="342900" indent="-342900" algn="l">
              <a:lnSpc>
                <a:spcPct val="90000"/>
              </a:lnSpc>
              <a:buFont typeface="Arial" pitchFamily="34" charset="0"/>
              <a:buChar char="•"/>
            </a:pPr>
            <a:r>
              <a:rPr lang="en-US" dirty="0">
                <a:solidFill>
                  <a:schemeClr val="tx1"/>
                </a:solidFill>
              </a:rPr>
              <a:t>Check your local jurisdiction for such a service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1026" name="Picture 2" descr="Tick testing typically is only needed for Blacklegged ticks . Vario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81400"/>
            <a:ext cx="3359917" cy="203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72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Tips</a:t>
            </a:r>
          </a:p>
        </p:txBody>
      </p:sp>
      <p:sp>
        <p:nvSpPr>
          <p:cNvPr id="4099" name="Subtitle 2"/>
          <p:cNvSpPr>
            <a:spLocks noGrp="1"/>
          </p:cNvSpPr>
          <p:nvPr>
            <p:ph type="subTitle" idx="1"/>
          </p:nvPr>
        </p:nvSpPr>
        <p:spPr>
          <a:xfrm>
            <a:off x="609599" y="1295400"/>
            <a:ext cx="4922011" cy="4819650"/>
          </a:xfrm>
        </p:spPr>
        <p:txBody>
          <a:bodyPr/>
          <a:lstStyle/>
          <a:p>
            <a:pPr algn="l"/>
            <a:r>
              <a:rPr lang="en-US" dirty="0">
                <a:solidFill>
                  <a:schemeClr val="tx1"/>
                </a:solidFill>
              </a:rPr>
              <a:t>Be aware of your surroundings</a:t>
            </a:r>
          </a:p>
          <a:p>
            <a:pPr algn="l"/>
            <a:r>
              <a:rPr lang="en-US" dirty="0">
                <a:solidFill>
                  <a:schemeClr val="tx1"/>
                </a:solidFill>
              </a:rPr>
              <a:t>Limit time in tick-infested areas</a:t>
            </a:r>
          </a:p>
          <a:p>
            <a:pPr algn="l"/>
            <a:r>
              <a:rPr lang="en-US" dirty="0">
                <a:solidFill>
                  <a:schemeClr val="tx1"/>
                </a:solidFill>
              </a:rPr>
              <a:t>Use proper protection:</a:t>
            </a:r>
          </a:p>
          <a:p>
            <a:pPr algn="l">
              <a:buFont typeface="Wingdings" pitchFamily="2" charset="2"/>
              <a:buChar char="v"/>
            </a:pPr>
            <a:r>
              <a:rPr lang="en-US" dirty="0">
                <a:solidFill>
                  <a:schemeClr val="tx1"/>
                </a:solidFill>
              </a:rPr>
              <a:t>	Clothing</a:t>
            </a:r>
          </a:p>
          <a:p>
            <a:pPr algn="l">
              <a:buFont typeface="Wingdings" pitchFamily="2" charset="2"/>
              <a:buChar char="v"/>
            </a:pPr>
            <a:r>
              <a:rPr lang="en-US" dirty="0">
                <a:solidFill>
                  <a:schemeClr val="tx1"/>
                </a:solidFill>
              </a:rPr>
              <a:t>	</a:t>
            </a:r>
            <a:r>
              <a:rPr lang="en-US" dirty="0" smtClean="0">
                <a:solidFill>
                  <a:schemeClr val="tx1"/>
                </a:solidFill>
              </a:rPr>
              <a:t>Sprays</a:t>
            </a:r>
          </a:p>
          <a:p>
            <a:pPr algn="l">
              <a:buFont typeface="Wingdings" pitchFamily="2" charset="2"/>
              <a:buChar char="v"/>
            </a:pPr>
            <a:endParaRPr lang="en-US" sz="1000" dirty="0">
              <a:solidFill>
                <a:schemeClr val="tx1"/>
              </a:solidFill>
            </a:endParaRPr>
          </a:p>
          <a:p>
            <a:pPr algn="l"/>
            <a:r>
              <a:rPr lang="en-US" dirty="0">
                <a:solidFill>
                  <a:schemeClr val="tx1"/>
                </a:solidFill>
              </a:rPr>
              <a:t>Check for their presence after leaving area</a:t>
            </a:r>
          </a:p>
          <a:p>
            <a:pPr algn="l"/>
            <a:r>
              <a:rPr lang="en-US" dirty="0">
                <a:solidFill>
                  <a:schemeClr val="tx1"/>
                </a:solidFill>
              </a:rPr>
              <a:t>If found, remove properly and seek medical advice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4" descr="C:\Documents and Settings\stlane\My Documents\My Pictures\ticks\que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31611" y="1600200"/>
            <a:ext cx="3293301" cy="4133850"/>
          </a:xfrm>
          <a:prstGeom prst="rect">
            <a:avLst/>
          </a:prstGeom>
          <a:noFill/>
        </p:spPr>
      </p:pic>
    </p:spTree>
    <p:extLst>
      <p:ext uri="{BB962C8B-B14F-4D97-AF65-F5344CB8AC3E}">
        <p14:creationId xmlns:p14="http://schemas.microsoft.com/office/powerpoint/2010/main" val="665850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Websites of Interest</a:t>
            </a:r>
          </a:p>
        </p:txBody>
      </p:sp>
      <p:sp>
        <p:nvSpPr>
          <p:cNvPr id="4099" name="Subtitle 2"/>
          <p:cNvSpPr>
            <a:spLocks noGrp="1"/>
          </p:cNvSpPr>
          <p:nvPr>
            <p:ph type="subTitle" idx="1"/>
          </p:nvPr>
        </p:nvSpPr>
        <p:spPr>
          <a:xfrm>
            <a:off x="609600" y="1295400"/>
            <a:ext cx="7924800" cy="4800600"/>
          </a:xfrm>
        </p:spPr>
        <p:txBody>
          <a:bodyPr/>
          <a:lstStyle/>
          <a:p>
            <a:pPr algn="l">
              <a:lnSpc>
                <a:spcPct val="80000"/>
              </a:lnSpc>
            </a:pPr>
            <a:r>
              <a:rPr lang="en-US" sz="2000" dirty="0">
                <a:solidFill>
                  <a:srgbClr val="3A314F"/>
                </a:solidFill>
                <a:ea typeface="Verdana" pitchFamily="34" charset="0"/>
                <a:cs typeface="Verdana" pitchFamily="34" charset="0"/>
                <a:hlinkClick r:id="rId2"/>
              </a:rPr>
              <a:t>www.ilads.org</a:t>
            </a:r>
            <a:endParaRPr lang="en-US" sz="2000" dirty="0">
              <a:solidFill>
                <a:srgbClr val="3A314F"/>
              </a:solidFill>
              <a:ea typeface="Verdana" pitchFamily="34" charset="0"/>
              <a:cs typeface="Verdana" pitchFamily="34" charset="0"/>
            </a:endParaRPr>
          </a:p>
          <a:p>
            <a:pPr algn="l">
              <a:lnSpc>
                <a:spcPct val="80000"/>
              </a:lnSpc>
            </a:pPr>
            <a:r>
              <a:rPr lang="en-US" sz="2000" dirty="0">
                <a:solidFill>
                  <a:srgbClr val="3A314F"/>
                </a:solidFill>
                <a:ea typeface="Verdana" pitchFamily="34" charset="0"/>
                <a:cs typeface="Verdana" pitchFamily="34" charset="0"/>
                <a:hlinkClick r:id="rId3"/>
              </a:rPr>
              <a:t>www.lymepa.org</a:t>
            </a:r>
            <a:endParaRPr lang="en-US" sz="2000" dirty="0">
              <a:solidFill>
                <a:srgbClr val="3A314F"/>
              </a:solidFill>
              <a:ea typeface="Verdana" pitchFamily="34" charset="0"/>
              <a:cs typeface="Verdana" pitchFamily="34" charset="0"/>
            </a:endParaRPr>
          </a:p>
          <a:p>
            <a:pPr algn="l">
              <a:lnSpc>
                <a:spcPct val="80000"/>
              </a:lnSpc>
            </a:pPr>
            <a:r>
              <a:rPr lang="en-US" sz="2000" dirty="0">
                <a:solidFill>
                  <a:srgbClr val="3A314F"/>
                </a:solidFill>
                <a:ea typeface="Verdana" pitchFamily="34" charset="0"/>
                <a:cs typeface="Verdana" pitchFamily="34" charset="0"/>
                <a:hlinkClick r:id="rId4"/>
              </a:rPr>
              <a:t>www.lymediseaseassociation.org</a:t>
            </a:r>
            <a:endParaRPr lang="en-US" sz="2000" dirty="0">
              <a:solidFill>
                <a:srgbClr val="3A314F"/>
              </a:solidFill>
              <a:ea typeface="Verdana" pitchFamily="34" charset="0"/>
              <a:cs typeface="Verdana" pitchFamily="34" charset="0"/>
            </a:endParaRPr>
          </a:p>
          <a:p>
            <a:pPr algn="l">
              <a:lnSpc>
                <a:spcPct val="80000"/>
              </a:lnSpc>
            </a:pPr>
            <a:r>
              <a:rPr lang="en-US" sz="2000" dirty="0">
                <a:solidFill>
                  <a:srgbClr val="3A314F"/>
                </a:solidFill>
                <a:ea typeface="Verdana" pitchFamily="34" charset="0"/>
                <a:cs typeface="Verdana" pitchFamily="34" charset="0"/>
                <a:hlinkClick r:id="rId5"/>
              </a:rPr>
              <a:t>www.thehumansideoflyme.net</a:t>
            </a:r>
            <a:r>
              <a:rPr lang="en-US" sz="2000" dirty="0">
                <a:solidFill>
                  <a:srgbClr val="3A314F"/>
                </a:solidFill>
                <a:ea typeface="Verdana" pitchFamily="34" charset="0"/>
                <a:cs typeface="Verdana" pitchFamily="34" charset="0"/>
              </a:rPr>
              <a:t> </a:t>
            </a:r>
          </a:p>
          <a:p>
            <a:pPr algn="l">
              <a:lnSpc>
                <a:spcPct val="80000"/>
              </a:lnSpc>
            </a:pPr>
            <a:r>
              <a:rPr lang="en-US" sz="2000" dirty="0">
                <a:solidFill>
                  <a:srgbClr val="3A314F"/>
                </a:solidFill>
                <a:ea typeface="Verdana" pitchFamily="34" charset="0"/>
                <a:cs typeface="Verdana" pitchFamily="34" charset="0"/>
                <a:hlinkClick r:id="rId6"/>
              </a:rPr>
              <a:t>www.lymeinfo.net/lymefiles.html</a:t>
            </a:r>
            <a:endParaRPr lang="en-US" sz="2000" dirty="0">
              <a:solidFill>
                <a:srgbClr val="3A314F"/>
              </a:solidFill>
              <a:ea typeface="Verdana" pitchFamily="34" charset="0"/>
              <a:cs typeface="Verdana" pitchFamily="34" charset="0"/>
            </a:endParaRP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3"/>
              </a:rPr>
              <a:t>www.lymeinfo,net/medical/LDPersist.pdf</a:t>
            </a:r>
            <a:r>
              <a:rPr lang="en-US" sz="2000" dirty="0">
                <a:solidFill>
                  <a:srgbClr val="3A314F"/>
                </a:solidFill>
                <a:latin typeface="Verdana" pitchFamily="34" charset="0"/>
                <a:ea typeface="Verdana" pitchFamily="34" charset="0"/>
                <a:cs typeface="Verdana" pitchFamily="34" charset="0"/>
              </a:rPr>
              <a:t> </a:t>
            </a: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7"/>
              </a:rPr>
              <a:t>www.lymeinfo.net/medical/LDSymptoms.pdf</a:t>
            </a:r>
            <a:r>
              <a:rPr lang="en-US" sz="2000" dirty="0">
                <a:solidFill>
                  <a:srgbClr val="3A314F"/>
                </a:solidFill>
                <a:latin typeface="Verdana" pitchFamily="34" charset="0"/>
                <a:ea typeface="Verdana" pitchFamily="34" charset="0"/>
                <a:cs typeface="Verdana" pitchFamily="34" charset="0"/>
              </a:rPr>
              <a:t> </a:t>
            </a: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8"/>
              </a:rPr>
              <a:t>www.lymeinfo.net/medical/LDSupplement.pdf</a:t>
            </a:r>
            <a:endParaRPr lang="en-US" sz="2000" dirty="0">
              <a:solidFill>
                <a:srgbClr val="3A314F"/>
              </a:solidFill>
              <a:latin typeface="Verdana" pitchFamily="34" charset="0"/>
              <a:ea typeface="Verdana" pitchFamily="34" charset="0"/>
              <a:cs typeface="Verdana" pitchFamily="34" charset="0"/>
            </a:endParaRP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9"/>
              </a:rPr>
              <a:t>www.lymeinfo.net/medical/LDSeronegativity.pdf</a:t>
            </a:r>
            <a:r>
              <a:rPr lang="en-US" sz="2000" dirty="0">
                <a:solidFill>
                  <a:srgbClr val="3A314F"/>
                </a:solidFill>
                <a:latin typeface="Verdana" pitchFamily="34" charset="0"/>
                <a:ea typeface="Verdana" pitchFamily="34" charset="0"/>
                <a:cs typeface="Verdana" pitchFamily="34" charset="0"/>
              </a:rPr>
              <a:t> </a:t>
            </a: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10"/>
              </a:rPr>
              <a:t>www.lymeinfo.net/medical/LDCysts.pdf</a:t>
            </a:r>
            <a:endParaRPr lang="en-US" sz="2000" dirty="0">
              <a:solidFill>
                <a:srgbClr val="3A314F"/>
              </a:solidFill>
              <a:latin typeface="Verdana" pitchFamily="34" charset="0"/>
              <a:ea typeface="Verdana" pitchFamily="34" charset="0"/>
              <a:cs typeface="Verdana" pitchFamily="34" charset="0"/>
            </a:endParaRP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11"/>
              </a:rPr>
              <a:t>www.lymeinfo.net/medical/LDAdverseConditions.pdf</a:t>
            </a:r>
            <a:r>
              <a:rPr lang="en-US" sz="2000" dirty="0">
                <a:solidFill>
                  <a:srgbClr val="3A314F"/>
                </a:solidFill>
                <a:latin typeface="Verdana" pitchFamily="34" charset="0"/>
                <a:ea typeface="Verdana" pitchFamily="34" charset="0"/>
                <a:cs typeface="Verdana" pitchFamily="34" charset="0"/>
              </a:rPr>
              <a:t> </a:t>
            </a:r>
          </a:p>
          <a:p>
            <a:pPr lvl="1" algn="l">
              <a:lnSpc>
                <a:spcPct val="80000"/>
              </a:lnSpc>
            </a:pPr>
            <a:r>
              <a:rPr lang="en-US" sz="2000" dirty="0">
                <a:solidFill>
                  <a:srgbClr val="3A314F"/>
                </a:solidFill>
                <a:latin typeface="Verdana" pitchFamily="34" charset="0"/>
                <a:ea typeface="Verdana" pitchFamily="34" charset="0"/>
                <a:cs typeface="Verdana" pitchFamily="34" charset="0"/>
                <a:hlinkClick r:id="rId12"/>
              </a:rPr>
              <a:t>www.lymeinfo.net/medical/LDBibliography.pdf</a:t>
            </a:r>
            <a:r>
              <a:rPr lang="en-US" sz="2000" dirty="0">
                <a:solidFill>
                  <a:srgbClr val="3A314F"/>
                </a:solidFill>
                <a:latin typeface="Verdana" pitchFamily="34" charset="0"/>
                <a:ea typeface="Verdana" pitchFamily="34" charset="0"/>
                <a:cs typeface="Verdana" pitchFamily="34" charset="0"/>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058796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620000" cy="23622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8"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7952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FaceBook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54596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3" descr="C:\Documents and Settings\stlane\My Documents\My Pictures\ticks pix\question 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09800"/>
            <a:ext cx="25050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04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For Lyme Disease to Exist</a:t>
            </a:r>
          </a:p>
        </p:txBody>
      </p:sp>
      <p:sp>
        <p:nvSpPr>
          <p:cNvPr id="4099" name="Subtitle 2"/>
          <p:cNvSpPr>
            <a:spLocks noGrp="1"/>
          </p:cNvSpPr>
          <p:nvPr>
            <p:ph type="subTitle" idx="1"/>
          </p:nvPr>
        </p:nvSpPr>
        <p:spPr>
          <a:xfrm>
            <a:off x="609600" y="1295400"/>
            <a:ext cx="7924800" cy="4800600"/>
          </a:xfrm>
        </p:spPr>
        <p:txBody>
          <a:bodyPr/>
          <a:lstStyle/>
          <a:p>
            <a:pPr algn="l">
              <a:defRPr/>
            </a:pPr>
            <a:r>
              <a:rPr lang="en-US" dirty="0">
                <a:solidFill>
                  <a:schemeClr val="tx1"/>
                </a:solidFill>
              </a:rPr>
              <a:t>There appears to be a symbiotic relationship between:</a:t>
            </a:r>
          </a:p>
          <a:p>
            <a:pPr marL="457200" indent="-457200" algn="l">
              <a:buFontTx/>
              <a:buAutoNum type="arabicPeriod"/>
              <a:defRPr/>
            </a:pPr>
            <a:r>
              <a:rPr lang="en-US" dirty="0">
                <a:solidFill>
                  <a:schemeClr val="tx1"/>
                </a:solidFill>
              </a:rPr>
              <a:t>The Lyme disease bacteria,</a:t>
            </a:r>
          </a:p>
          <a:p>
            <a:pPr marL="457200" indent="-457200" algn="l">
              <a:buFontTx/>
              <a:buAutoNum type="arabicPeriod"/>
              <a:defRPr/>
            </a:pPr>
            <a:r>
              <a:rPr lang="en-US" dirty="0">
                <a:solidFill>
                  <a:schemeClr val="tx1"/>
                </a:solidFill>
              </a:rPr>
              <a:t>Ticks which can transmit them, and</a:t>
            </a:r>
          </a:p>
          <a:p>
            <a:pPr marL="457200" indent="-457200" algn="l">
              <a:buFontTx/>
              <a:buAutoNum type="arabicPeriod"/>
              <a:defRPr/>
            </a:pPr>
            <a:r>
              <a:rPr lang="en-US" dirty="0">
                <a:solidFill>
                  <a:schemeClr val="tx1"/>
                </a:solidFill>
              </a:rPr>
              <a:t>Mammals to provide food for the ticks such as:</a:t>
            </a:r>
          </a:p>
          <a:p>
            <a:pPr marL="457200" indent="-457200" algn="l">
              <a:defRPr/>
            </a:pPr>
            <a:r>
              <a:rPr lang="en-US" dirty="0">
                <a:solidFill>
                  <a:schemeClr val="tx1"/>
                </a:solidFill>
              </a:rPr>
              <a:t>	Deer and</a:t>
            </a:r>
          </a:p>
          <a:p>
            <a:pPr marL="457200" indent="-457200" algn="l">
              <a:defRPr/>
            </a:pPr>
            <a:r>
              <a:rPr lang="en-US" dirty="0">
                <a:solidFill>
                  <a:schemeClr val="tx1"/>
                </a:solidFill>
              </a:rPr>
              <a:t>	Mice</a:t>
            </a:r>
          </a:p>
          <a:p>
            <a:pPr marL="457200" indent="-457200" algn="l">
              <a:defRPr/>
            </a:pPr>
            <a:r>
              <a:rPr lang="en-US" dirty="0">
                <a:solidFill>
                  <a:schemeClr val="tx1"/>
                </a:solidFill>
              </a:rPr>
              <a:t>Ticks can be found in areas with very high or low temperature with a constant high relative humidity.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52043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Trails &amp; Edge Habitat</a:t>
            </a:r>
          </a:p>
        </p:txBody>
      </p:sp>
      <p:sp>
        <p:nvSpPr>
          <p:cNvPr id="4099" name="Subtitle 2"/>
          <p:cNvSpPr>
            <a:spLocks noGrp="1"/>
          </p:cNvSpPr>
          <p:nvPr>
            <p:ph type="subTitle" idx="1"/>
          </p:nvPr>
        </p:nvSpPr>
        <p:spPr>
          <a:xfrm>
            <a:off x="609600" y="1295400"/>
            <a:ext cx="4419600" cy="4800600"/>
          </a:xfrm>
        </p:spPr>
        <p:txBody>
          <a:bodyPr/>
          <a:lstStyle/>
          <a:p>
            <a:pPr algn="l"/>
            <a:r>
              <a:rPr lang="en-US" dirty="0">
                <a:solidFill>
                  <a:schemeClr val="tx1"/>
                </a:solidFill>
              </a:rPr>
              <a:t>Blacklegged ticks live in woody, brushy areas that provide food and cover for hosts such as mice and deer</a:t>
            </a:r>
          </a:p>
          <a:p>
            <a:pPr algn="l"/>
            <a:endParaRPr lang="en-US" dirty="0">
              <a:solidFill>
                <a:schemeClr val="tx1"/>
              </a:solidFill>
            </a:endParaRPr>
          </a:p>
          <a:p>
            <a:pPr algn="l"/>
            <a:r>
              <a:rPr lang="en-US" dirty="0">
                <a:solidFill>
                  <a:schemeClr val="tx1"/>
                </a:solidFill>
              </a:rPr>
              <a:t>Exposure to these ticks can be greatest along trails and edges of woods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7"/>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5154" t="2135" r="5154" b="2135"/>
          <a:stretch>
            <a:fillRect/>
          </a:stretch>
        </p:blipFill>
        <p:spPr bwMode="auto">
          <a:xfrm>
            <a:off x="5562600" y="1219200"/>
            <a:ext cx="3048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32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Rogue’s Gallery</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Wood Tick</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2" descr="C:\Documents and Settings\stlane\My Documents\My Pictures\ticks\wood t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54931"/>
            <a:ext cx="20955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stlane\My Documents\My Pictures\ticks\deer t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25333"/>
            <a:ext cx="1828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stlane\My Documents\My Pictures\ticks\brown dog ti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228" y="1270000"/>
            <a:ext cx="20923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stlane\My Documents\My Pictures\ticks\lone star ti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771" y="3549650"/>
            <a:ext cx="25352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3708399"/>
            <a:ext cx="1524000" cy="1938992"/>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Deer Tick</a:t>
            </a:r>
          </a:p>
          <a:p>
            <a:r>
              <a:rPr lang="en-US" sz="2400" dirty="0" smtClean="0">
                <a:latin typeface="Verdana" pitchFamily="34" charset="0"/>
                <a:ea typeface="Verdana" pitchFamily="34" charset="0"/>
                <a:cs typeface="Verdana" pitchFamily="34" charset="0"/>
              </a:rPr>
              <a:t>(Black-</a:t>
            </a:r>
          </a:p>
          <a:p>
            <a:r>
              <a:rPr lang="en-US" sz="2400" dirty="0">
                <a:latin typeface="Verdana" pitchFamily="34" charset="0"/>
                <a:ea typeface="Verdana" pitchFamily="34" charset="0"/>
                <a:cs typeface="Verdana" pitchFamily="34" charset="0"/>
              </a:rPr>
              <a:t>l</a:t>
            </a:r>
            <a:r>
              <a:rPr lang="en-US" sz="2400" dirty="0" smtClean="0">
                <a:latin typeface="Verdana" pitchFamily="34" charset="0"/>
                <a:ea typeface="Verdana" pitchFamily="34" charset="0"/>
                <a:cs typeface="Verdana" pitchFamily="34" charset="0"/>
              </a:rPr>
              <a:t>egged Tick)</a:t>
            </a:r>
            <a:endParaRPr lang="en-US" sz="2400" dirty="0">
              <a:latin typeface="Verdana" pitchFamily="34" charset="0"/>
              <a:ea typeface="Verdana" pitchFamily="34" charset="0"/>
              <a:cs typeface="Verdana" pitchFamily="34" charset="0"/>
            </a:endParaRPr>
          </a:p>
        </p:txBody>
      </p:sp>
      <p:sp>
        <p:nvSpPr>
          <p:cNvPr id="3" name="Rectangle 2"/>
          <p:cNvSpPr/>
          <p:nvPr/>
        </p:nvSpPr>
        <p:spPr>
          <a:xfrm>
            <a:off x="7205132" y="1600200"/>
            <a:ext cx="1527982" cy="830997"/>
          </a:xfrm>
          <a:prstGeom prst="rect">
            <a:avLst/>
          </a:prstGeom>
        </p:spPr>
        <p:txBody>
          <a:bodyPr wrap="none">
            <a:spAutoFit/>
          </a:bodyPr>
          <a:lstStyle/>
          <a:p>
            <a:pPr>
              <a:defRPr/>
            </a:pPr>
            <a:r>
              <a:rPr lang="en-US" sz="2400" dirty="0">
                <a:latin typeface="Verdana" pitchFamily="34" charset="0"/>
                <a:ea typeface="Verdana" pitchFamily="34" charset="0"/>
                <a:cs typeface="Verdana" pitchFamily="34" charset="0"/>
              </a:rPr>
              <a:t>Brown </a:t>
            </a:r>
            <a:endParaRPr lang="en-US" sz="2400" dirty="0" smtClean="0">
              <a:latin typeface="Verdana" pitchFamily="34" charset="0"/>
              <a:ea typeface="Verdana" pitchFamily="34" charset="0"/>
              <a:cs typeface="Verdana" pitchFamily="34" charset="0"/>
            </a:endParaRPr>
          </a:p>
          <a:p>
            <a:pPr>
              <a:defRPr/>
            </a:pPr>
            <a:r>
              <a:rPr lang="en-US" sz="2400" dirty="0" smtClean="0">
                <a:latin typeface="Verdana" pitchFamily="34" charset="0"/>
                <a:ea typeface="Verdana" pitchFamily="34" charset="0"/>
                <a:cs typeface="Verdana" pitchFamily="34" charset="0"/>
              </a:rPr>
              <a:t>Dog </a:t>
            </a:r>
            <a:r>
              <a:rPr lang="en-US" sz="2400" dirty="0">
                <a:latin typeface="Verdana" pitchFamily="34" charset="0"/>
                <a:ea typeface="Verdana" pitchFamily="34" charset="0"/>
                <a:cs typeface="Verdana" pitchFamily="34" charset="0"/>
              </a:rPr>
              <a:t>Tick</a:t>
            </a:r>
          </a:p>
        </p:txBody>
      </p:sp>
      <p:sp>
        <p:nvSpPr>
          <p:cNvPr id="4" name="Rectangle 3"/>
          <p:cNvSpPr/>
          <p:nvPr/>
        </p:nvSpPr>
        <p:spPr>
          <a:xfrm>
            <a:off x="7315200" y="3566582"/>
            <a:ext cx="1558440" cy="830997"/>
          </a:xfrm>
          <a:prstGeom prst="rect">
            <a:avLst/>
          </a:prstGeom>
        </p:spPr>
        <p:txBody>
          <a:bodyPr wrap="none">
            <a:spAutoFit/>
          </a:bodyPr>
          <a:lstStyle/>
          <a:p>
            <a:pPr>
              <a:defRPr/>
            </a:pPr>
            <a:r>
              <a:rPr lang="en-US" sz="2400" dirty="0">
                <a:latin typeface="Verdana" pitchFamily="34" charset="0"/>
                <a:ea typeface="Verdana" pitchFamily="34" charset="0"/>
                <a:cs typeface="Verdana" pitchFamily="34" charset="0"/>
              </a:rPr>
              <a:t>Lone </a:t>
            </a:r>
            <a:endParaRPr lang="en-US" sz="2400" dirty="0" smtClean="0">
              <a:latin typeface="Verdana" pitchFamily="34" charset="0"/>
              <a:ea typeface="Verdana" pitchFamily="34" charset="0"/>
              <a:cs typeface="Verdana" pitchFamily="34" charset="0"/>
            </a:endParaRPr>
          </a:p>
          <a:p>
            <a:pPr>
              <a:defRPr/>
            </a:pPr>
            <a:r>
              <a:rPr lang="en-US" sz="2400" dirty="0" smtClean="0">
                <a:latin typeface="Verdana" pitchFamily="34" charset="0"/>
                <a:ea typeface="Verdana" pitchFamily="34" charset="0"/>
                <a:cs typeface="Verdana" pitchFamily="34" charset="0"/>
              </a:rPr>
              <a:t>Star </a:t>
            </a:r>
            <a:r>
              <a:rPr lang="en-US" sz="2400" dirty="0">
                <a:latin typeface="Verdana" pitchFamily="34" charset="0"/>
                <a:ea typeface="Verdana" pitchFamily="34" charset="0"/>
                <a:cs typeface="Verdana" pitchFamily="34" charset="0"/>
              </a:rPr>
              <a:t>Tick</a:t>
            </a:r>
          </a:p>
        </p:txBody>
      </p:sp>
    </p:spTree>
    <p:extLst>
      <p:ext uri="{BB962C8B-B14F-4D97-AF65-F5344CB8AC3E}">
        <p14:creationId xmlns:p14="http://schemas.microsoft.com/office/powerpoint/2010/main" val="424938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Hosts, Collaborators &amp; Victims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PPT-081-01</a:t>
            </a:r>
            <a:endParaRPr lang="en-US" sz="1400" dirty="0">
              <a:solidFill>
                <a:schemeClr val="bg1"/>
              </a:solidFill>
              <a:latin typeface="Verdana" pitchFamily="34" charset="0"/>
            </a:endParaRPr>
          </a:p>
        </p:txBody>
      </p:sp>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1600200"/>
            <a:ext cx="31083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51438" y="1600200"/>
            <a:ext cx="3030537" cy="2095500"/>
          </a:xfrm>
          <a:prstGeom prst="rect">
            <a:avLst/>
          </a:prstGeom>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14400" y="3935413"/>
            <a:ext cx="3048000" cy="2016125"/>
          </a:xfrm>
          <a:prstGeom prst="rect">
            <a:avLst/>
          </a:prstGeom>
        </p:spPr>
      </p:pic>
      <p:pic>
        <p:nvPicPr>
          <p:cNvPr id="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410200" y="3962400"/>
            <a:ext cx="2590800" cy="1976438"/>
          </a:xfrm>
          <a:prstGeom prst="rect">
            <a:avLst/>
          </a:prstGeom>
        </p:spPr>
      </p:pic>
    </p:spTree>
    <p:extLst>
      <p:ext uri="{BB962C8B-B14F-4D97-AF65-F5344CB8AC3E}">
        <p14:creationId xmlns:p14="http://schemas.microsoft.com/office/powerpoint/2010/main" val="4209548925"/>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684a43346627fd6b66822283e23db090">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6BCC294-F624-485D-9760-7404C4631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CE7D8B-69C6-4398-9873-E74048F790EB}">
  <ds:schemaRefs>
    <ds:schemaRef ds:uri="http://schemas.microsoft.com/sharepoint/v3/contenttype/forms"/>
  </ds:schemaRefs>
</ds:datastoreItem>
</file>

<file path=customXml/itemProps3.xml><?xml version="1.0" encoding="utf-8"?>
<ds:datastoreItem xmlns:ds="http://schemas.openxmlformats.org/officeDocument/2006/customXml" ds:itemID="{E6AC9F6E-DAF2-4A76-BDCF-38C0E2DF70EE}">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new slide format</Template>
  <TotalTime>200</TotalTime>
  <Words>4074</Words>
  <Application>Microsoft Office PowerPoint</Application>
  <PresentationFormat>On-screen Show (4:3)</PresentationFormat>
  <Paragraphs>722</Paragraphs>
  <Slides>57</Slides>
  <Notes>54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Calibri</vt:lpstr>
      <vt:lpstr>Courier New</vt:lpstr>
      <vt:lpstr>Verdana</vt:lpstr>
      <vt:lpstr>Wingdings</vt:lpstr>
      <vt:lpstr>new slide format</vt:lpstr>
      <vt:lpstr>Custom Design</vt:lpstr>
      <vt:lpstr>Ticks &amp; Lyme Disease</vt:lpstr>
      <vt:lpstr>Topics</vt:lpstr>
      <vt:lpstr>Why the Fuss about Ticks?</vt:lpstr>
      <vt:lpstr>Lyme Disease</vt:lpstr>
      <vt:lpstr>Reported Cases</vt:lpstr>
      <vt:lpstr>For Lyme Disease to Exist</vt:lpstr>
      <vt:lpstr>Trails &amp; Edge Habitat</vt:lpstr>
      <vt:lpstr>Rogue’s Gallery</vt:lpstr>
      <vt:lpstr>Hosts, Collaborators &amp; Victims</vt:lpstr>
      <vt:lpstr>Examples of Hosts</vt:lpstr>
      <vt:lpstr>Blacklegged Tick Questing</vt:lpstr>
      <vt:lpstr>Seasonal Activity: Deer Tick</vt:lpstr>
      <vt:lpstr>Three Local Ticks</vt:lpstr>
      <vt:lpstr>Blacklegged (Deer Ticks)</vt:lpstr>
      <vt:lpstr>Blacklegged Tick Adults</vt:lpstr>
      <vt:lpstr>Blacklegged Tick Nymph</vt:lpstr>
      <vt:lpstr>Male/Female Adult Blacklegged Tick</vt:lpstr>
      <vt:lpstr>Tick Bites</vt:lpstr>
      <vt:lpstr>Extraction Method</vt:lpstr>
      <vt:lpstr>Male Tick Feeding</vt:lpstr>
      <vt:lpstr>Blacklegged Tick Engorgement</vt:lpstr>
      <vt:lpstr>2 year Life Cycle: Blacklegged Tick</vt:lpstr>
      <vt:lpstr>Laying Eggs</vt:lpstr>
      <vt:lpstr>Perform Frequent Tick Checks</vt:lpstr>
      <vt:lpstr>Tick Repellents for Personal Use</vt:lpstr>
      <vt:lpstr>Tick Repellents for Personal Use</vt:lpstr>
      <vt:lpstr>Various Repellents</vt:lpstr>
      <vt:lpstr>Picaridin</vt:lpstr>
      <vt:lpstr>Proper Tick Removal</vt:lpstr>
      <vt:lpstr>Tick-Borne Diseases</vt:lpstr>
      <vt:lpstr>Lyme Rashes &amp; Recognition</vt:lpstr>
      <vt:lpstr>Lyme Rashes</vt:lpstr>
      <vt:lpstr>Lyme Bacteria</vt:lpstr>
      <vt:lpstr>Lyme Disease: Clinical Features</vt:lpstr>
      <vt:lpstr>Lyme Rashes</vt:lpstr>
      <vt:lpstr>Lyme Rashes</vt:lpstr>
      <vt:lpstr>Lyme Rashes</vt:lpstr>
      <vt:lpstr>Multiple Rashes</vt:lpstr>
      <vt:lpstr>Multiple Rashes</vt:lpstr>
      <vt:lpstr>Lone Star Larval Bites</vt:lpstr>
      <vt:lpstr>Co-Infection Bartonella Rashes</vt:lpstr>
      <vt:lpstr>Joint Swelling</vt:lpstr>
      <vt:lpstr>Misconception</vt:lpstr>
      <vt:lpstr>Truth</vt:lpstr>
      <vt:lpstr>Lyme Disease: Signs/Symptoms</vt:lpstr>
      <vt:lpstr>More Signs &amp; Symptoms</vt:lpstr>
      <vt:lpstr>Co-infections</vt:lpstr>
      <vt:lpstr>Co-infections</vt:lpstr>
      <vt:lpstr>Evaluation</vt:lpstr>
      <vt:lpstr>Lyme Testing</vt:lpstr>
      <vt:lpstr>Lyme Testing</vt:lpstr>
      <vt:lpstr>Treatment</vt:lpstr>
      <vt:lpstr>Testing Ticks</vt:lpstr>
      <vt:lpstr>Tips</vt:lpstr>
      <vt:lpstr>Websites of Interest</vt:lpstr>
      <vt:lpstr>Contact Information</vt:lpstr>
      <vt:lpstr>Questions</vt:lpstr>
    </vt:vector>
  </TitlesOfParts>
  <Company>Labor and Industry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Margie Wakefield</cp:lastModifiedBy>
  <cp:revision>23</cp:revision>
  <dcterms:created xsi:type="dcterms:W3CDTF">2014-07-08T15:22:16Z</dcterms:created>
  <dcterms:modified xsi:type="dcterms:W3CDTF">2018-04-24T17:10:45Z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31900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